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89" r:id="rId16"/>
    <p:sldId id="268" r:id="rId17"/>
    <p:sldId id="269" r:id="rId18"/>
    <p:sldId id="291" r:id="rId19"/>
    <p:sldId id="270" r:id="rId20"/>
    <p:sldId id="271" r:id="rId21"/>
    <p:sldId id="272" r:id="rId22"/>
    <p:sldId id="273" r:id="rId23"/>
    <p:sldId id="274" r:id="rId24"/>
    <p:sldId id="293" r:id="rId25"/>
    <p:sldId id="275" r:id="rId26"/>
    <p:sldId id="276" r:id="rId27"/>
    <p:sldId id="277" r:id="rId28"/>
    <p:sldId id="279" r:id="rId29"/>
    <p:sldId id="292" r:id="rId30"/>
    <p:sldId id="287" r:id="rId31"/>
    <p:sldId id="290" r:id="rId32"/>
    <p:sldId id="285" r:id="rId33"/>
  </p:sldIdLst>
  <p:sldSz cx="20104100" cy="11303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A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D8399D-A34C-4724-9F5F-2A414576E129}" v="8" dt="2024-09-23T12:25:57.50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min Grotesk SemiBold"/>
          <a:ea typeface="Armin Grotesk SemiBold"/>
          <a:cs typeface="Armin Grotesk Semi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min Grotesk SemiBold"/>
          <a:ea typeface="Armin Grotesk SemiBold"/>
          <a:cs typeface="Armin Grotesk Semi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min Grotesk SemiBold"/>
          <a:ea typeface="Armin Grotesk SemiBold"/>
          <a:cs typeface="Armin Grotesk Semi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57" autoAdjust="0"/>
  </p:normalViewPr>
  <p:slideViewPr>
    <p:cSldViewPr snapToGrid="0">
      <p:cViewPr varScale="1">
        <p:scale>
          <a:sx n="37" d="100"/>
          <a:sy n="37" d="100"/>
        </p:scale>
        <p:origin x="848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rmin Grotesk Regular"/>
      </a:defRPr>
    </a:lvl1pPr>
    <a:lvl2pPr indent="228600" latinLnBrk="0">
      <a:defRPr sz="1200">
        <a:latin typeface="+mj-lt"/>
        <a:ea typeface="+mj-ea"/>
        <a:cs typeface="+mj-cs"/>
        <a:sym typeface="Armin Grotesk Regular"/>
      </a:defRPr>
    </a:lvl2pPr>
    <a:lvl3pPr indent="457200" latinLnBrk="0">
      <a:defRPr sz="1200">
        <a:latin typeface="+mj-lt"/>
        <a:ea typeface="+mj-ea"/>
        <a:cs typeface="+mj-cs"/>
        <a:sym typeface="Armin Grotesk Regular"/>
      </a:defRPr>
    </a:lvl3pPr>
    <a:lvl4pPr indent="685800" latinLnBrk="0">
      <a:defRPr sz="1200">
        <a:latin typeface="+mj-lt"/>
        <a:ea typeface="+mj-ea"/>
        <a:cs typeface="+mj-cs"/>
        <a:sym typeface="Armin Grotesk Regular"/>
      </a:defRPr>
    </a:lvl4pPr>
    <a:lvl5pPr indent="914400" latinLnBrk="0">
      <a:defRPr sz="1200">
        <a:latin typeface="+mj-lt"/>
        <a:ea typeface="+mj-ea"/>
        <a:cs typeface="+mj-cs"/>
        <a:sym typeface="Armin Grotesk Regular"/>
      </a:defRPr>
    </a:lvl5pPr>
    <a:lvl6pPr indent="1143000" latinLnBrk="0">
      <a:defRPr sz="1200">
        <a:latin typeface="+mj-lt"/>
        <a:ea typeface="+mj-ea"/>
        <a:cs typeface="+mj-cs"/>
        <a:sym typeface="Armin Grotesk Regular"/>
      </a:defRPr>
    </a:lvl6pPr>
    <a:lvl7pPr indent="1371600" latinLnBrk="0">
      <a:defRPr sz="1200">
        <a:latin typeface="+mj-lt"/>
        <a:ea typeface="+mj-ea"/>
        <a:cs typeface="+mj-cs"/>
        <a:sym typeface="Armin Grotesk Regular"/>
      </a:defRPr>
    </a:lvl7pPr>
    <a:lvl8pPr indent="1600200" latinLnBrk="0">
      <a:defRPr sz="1200">
        <a:latin typeface="+mj-lt"/>
        <a:ea typeface="+mj-ea"/>
        <a:cs typeface="+mj-cs"/>
        <a:sym typeface="Armin Grotesk Regular"/>
      </a:defRPr>
    </a:lvl8pPr>
    <a:lvl9pPr indent="1828800" latinLnBrk="0">
      <a:defRPr sz="1200">
        <a:latin typeface="+mj-lt"/>
        <a:ea typeface="+mj-ea"/>
        <a:cs typeface="+mj-cs"/>
        <a:sym typeface="Armin Grotesk Regular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151294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14142"/>
                </a:solidFill>
              </a:defRPr>
            </a:lvl1pPr>
          </a:lstStyle>
          <a:p>
            <a:r>
              <a:rPr dirty="0" err="1"/>
              <a:t>Pasākuma</a:t>
            </a:r>
            <a:r>
              <a:rPr dirty="0"/>
              <a:t> </a:t>
            </a:r>
            <a:r>
              <a:rPr dirty="0" err="1"/>
              <a:t>mērķis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</a:t>
            </a:r>
            <a:r>
              <a:rPr dirty="0" err="1"/>
              <a:t>nodrošināt</a:t>
            </a:r>
            <a:r>
              <a:rPr dirty="0"/>
              <a:t> </a:t>
            </a:r>
            <a:r>
              <a:rPr dirty="0" err="1"/>
              <a:t>finansējuma</a:t>
            </a:r>
            <a:r>
              <a:rPr dirty="0"/>
              <a:t> </a:t>
            </a:r>
            <a:r>
              <a:rPr dirty="0" err="1"/>
              <a:t>pieejamību</a:t>
            </a:r>
            <a:r>
              <a:rPr dirty="0"/>
              <a:t> biznesa </a:t>
            </a:r>
            <a:r>
              <a:rPr dirty="0" err="1"/>
              <a:t>idejas</a:t>
            </a:r>
            <a:r>
              <a:rPr dirty="0"/>
              <a:t> </a:t>
            </a:r>
            <a:r>
              <a:rPr dirty="0" err="1"/>
              <a:t>īstenošanai</a:t>
            </a:r>
            <a:r>
              <a:rPr dirty="0"/>
              <a:t> un </a:t>
            </a:r>
            <a:r>
              <a:rPr dirty="0" err="1"/>
              <a:t>uzņēmējdarbības</a:t>
            </a:r>
            <a:r>
              <a:rPr dirty="0"/>
              <a:t> </a:t>
            </a:r>
            <a:r>
              <a:rPr dirty="0" err="1"/>
              <a:t>attīstībai</a:t>
            </a:r>
            <a:r>
              <a:rPr dirty="0"/>
              <a:t> </a:t>
            </a:r>
            <a:r>
              <a:rPr dirty="0" err="1"/>
              <a:t>Latvijā</a:t>
            </a:r>
            <a:r>
              <a:rPr dirty="0"/>
              <a:t>, </a:t>
            </a:r>
            <a:r>
              <a:rPr dirty="0" err="1"/>
              <a:t>veicinot</a:t>
            </a:r>
            <a:r>
              <a:rPr dirty="0"/>
              <a:t> </a:t>
            </a:r>
            <a:r>
              <a:rPr dirty="0" err="1"/>
              <a:t>aktivitātes</a:t>
            </a:r>
            <a:r>
              <a:rPr dirty="0"/>
              <a:t>, kas </a:t>
            </a:r>
            <a:r>
              <a:rPr dirty="0" err="1"/>
              <a:t>paaugstina</a:t>
            </a:r>
            <a:r>
              <a:rPr dirty="0"/>
              <a:t> </a:t>
            </a:r>
            <a:r>
              <a:rPr dirty="0" err="1"/>
              <a:t>inovatīvo</a:t>
            </a:r>
            <a:r>
              <a:rPr dirty="0"/>
              <a:t> </a:t>
            </a:r>
            <a:r>
              <a:rPr dirty="0" err="1"/>
              <a:t>komersantu</a:t>
            </a:r>
            <a:r>
              <a:rPr dirty="0"/>
              <a:t> </a:t>
            </a:r>
            <a:r>
              <a:rPr dirty="0" err="1"/>
              <a:t>īpatsvaru</a:t>
            </a:r>
            <a:r>
              <a:rPr dirty="0"/>
              <a:t> </a:t>
            </a:r>
            <a:r>
              <a:rPr dirty="0" err="1"/>
              <a:t>ekonomikā</a:t>
            </a:r>
            <a:r>
              <a:rPr dirty="0"/>
              <a:t> un </a:t>
            </a:r>
            <a:r>
              <a:rPr dirty="0" err="1"/>
              <a:t>sekmē</a:t>
            </a:r>
            <a:r>
              <a:rPr dirty="0"/>
              <a:t> </a:t>
            </a:r>
            <a:r>
              <a:rPr dirty="0" err="1"/>
              <a:t>uzņēmējdarbību</a:t>
            </a:r>
            <a:r>
              <a:rPr dirty="0"/>
              <a:t>, kas </a:t>
            </a:r>
            <a:r>
              <a:rPr dirty="0" err="1"/>
              <a:t>vērsta</a:t>
            </a:r>
            <a:r>
              <a:rPr dirty="0"/>
              <a:t> </a:t>
            </a:r>
            <a:r>
              <a:rPr dirty="0" err="1"/>
              <a:t>uz</a:t>
            </a:r>
            <a:r>
              <a:rPr dirty="0"/>
              <a:t> </a:t>
            </a:r>
            <a:r>
              <a:rPr dirty="0" err="1"/>
              <a:t>augstu</a:t>
            </a:r>
            <a:r>
              <a:rPr dirty="0"/>
              <a:t> </a:t>
            </a:r>
            <a:r>
              <a:rPr dirty="0" err="1"/>
              <a:t>pievienoto</a:t>
            </a:r>
            <a:r>
              <a:rPr dirty="0"/>
              <a:t> </a:t>
            </a:r>
            <a:r>
              <a:rPr dirty="0" err="1"/>
              <a:t>vērtību</a:t>
            </a:r>
            <a:r>
              <a:rPr dirty="0"/>
              <a:t> </a:t>
            </a:r>
            <a:r>
              <a:rPr dirty="0" err="1"/>
              <a:t>radīšanu</a:t>
            </a:r>
            <a:r>
              <a:rPr dirty="0"/>
              <a:t> </a:t>
            </a:r>
            <a:r>
              <a:rPr dirty="0" err="1"/>
              <a:t>vidēji</a:t>
            </a:r>
            <a:r>
              <a:rPr dirty="0"/>
              <a:t> </a:t>
            </a:r>
            <a:r>
              <a:rPr dirty="0" err="1"/>
              <a:t>augsto</a:t>
            </a:r>
            <a:r>
              <a:rPr dirty="0"/>
              <a:t> un </a:t>
            </a:r>
            <a:r>
              <a:rPr dirty="0" err="1"/>
              <a:t>augsto</a:t>
            </a:r>
            <a:r>
              <a:rPr dirty="0"/>
              <a:t> </a:t>
            </a:r>
            <a:r>
              <a:rPr dirty="0" err="1"/>
              <a:t>tehnoloģiju</a:t>
            </a:r>
            <a:r>
              <a:rPr dirty="0"/>
              <a:t> un radošo industriju </a:t>
            </a:r>
            <a:r>
              <a:rPr dirty="0" err="1"/>
              <a:t>jomā</a:t>
            </a:r>
            <a:r>
              <a:rPr dirty="0"/>
              <a:t>, </a:t>
            </a:r>
            <a:r>
              <a:rPr dirty="0" err="1"/>
              <a:t>kā</a:t>
            </a:r>
            <a:r>
              <a:rPr dirty="0"/>
              <a:t> </a:t>
            </a:r>
            <a:r>
              <a:rPr dirty="0" err="1"/>
              <a:t>arī</a:t>
            </a:r>
            <a:r>
              <a:rPr dirty="0"/>
              <a:t> </a:t>
            </a:r>
            <a:r>
              <a:rPr dirty="0" err="1"/>
              <a:t>veicina</a:t>
            </a:r>
            <a:r>
              <a:rPr dirty="0"/>
              <a:t> </a:t>
            </a:r>
            <a:r>
              <a:rPr dirty="0" err="1"/>
              <a:t>eksporta</a:t>
            </a:r>
            <a:r>
              <a:rPr dirty="0"/>
              <a:t> </a:t>
            </a:r>
            <a:r>
              <a:rPr dirty="0" err="1"/>
              <a:t>pieaugumu</a:t>
            </a:r>
            <a:r>
              <a:rPr dirty="0"/>
              <a:t> </a:t>
            </a:r>
            <a:r>
              <a:rPr dirty="0" err="1"/>
              <a:t>atbalstītajos</a:t>
            </a:r>
            <a:r>
              <a:rPr dirty="0"/>
              <a:t> </a:t>
            </a:r>
            <a:r>
              <a:rPr dirty="0" err="1"/>
              <a:t>uzņēmumos</a:t>
            </a:r>
            <a:r>
              <a:rPr dirty="0"/>
              <a:t>, </a:t>
            </a:r>
            <a:r>
              <a:rPr dirty="0" err="1"/>
              <a:t>tādējādi</a:t>
            </a:r>
            <a:r>
              <a:rPr dirty="0"/>
              <a:t> </a:t>
            </a:r>
            <a:r>
              <a:rPr dirty="0" err="1"/>
              <a:t>sniedzot</a:t>
            </a:r>
            <a:r>
              <a:rPr dirty="0"/>
              <a:t> </a:t>
            </a:r>
            <a:r>
              <a:rPr dirty="0" err="1"/>
              <a:t>ieguldījumu</a:t>
            </a:r>
            <a:r>
              <a:rPr dirty="0"/>
              <a:t> </a:t>
            </a:r>
            <a:r>
              <a:rPr dirty="0" err="1"/>
              <a:t>Latvijas</a:t>
            </a:r>
            <a:r>
              <a:rPr dirty="0"/>
              <a:t> </a:t>
            </a:r>
            <a:r>
              <a:rPr dirty="0" err="1"/>
              <a:t>viedās</a:t>
            </a:r>
            <a:r>
              <a:rPr dirty="0"/>
              <a:t> </a:t>
            </a:r>
            <a:r>
              <a:rPr dirty="0" err="1"/>
              <a:t>specializācijas</a:t>
            </a:r>
            <a:r>
              <a:rPr dirty="0"/>
              <a:t> </a:t>
            </a:r>
            <a:r>
              <a:rPr dirty="0" err="1"/>
              <a:t>stratēģijas</a:t>
            </a:r>
            <a:r>
              <a:rPr dirty="0"/>
              <a:t> </a:t>
            </a:r>
            <a:r>
              <a:rPr dirty="0" err="1"/>
              <a:t>mērķu</a:t>
            </a:r>
            <a:r>
              <a:rPr dirty="0"/>
              <a:t> </a:t>
            </a:r>
            <a:r>
              <a:rPr dirty="0" err="1"/>
              <a:t>sasniegšanā</a:t>
            </a:r>
            <a:r>
              <a:rPr dirty="0"/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hape 1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P&amp;A ir pētniecība un attīstība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l"/>
            <a:r>
              <a:rPr dirty="0" err="1"/>
              <a:t>Atvērta</a:t>
            </a:r>
            <a:r>
              <a:rPr dirty="0"/>
              <a:t> no 29.novembra</a:t>
            </a:r>
            <a:endParaRPr lang="lv-LV" dirty="0"/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>
                <a:latin typeface="+mj-lt"/>
              </a:rPr>
              <a:t>Ja ir noslēgts inkubācijas programmas līgums, tad nevar pieteikt plānu</a:t>
            </a:r>
          </a:p>
          <a:p>
            <a:pPr algn="l"/>
            <a:endParaRPr lang="lv-LV" dirty="0"/>
          </a:p>
          <a:p>
            <a:pPr algn="l"/>
            <a:endParaRPr lang="lv-LV" b="0" i="0" dirty="0">
              <a:solidFill>
                <a:srgbClr val="333333"/>
              </a:solidFill>
              <a:effectLst/>
              <a:highlight>
                <a:srgbClr val="FCFCFA"/>
              </a:highlight>
              <a:latin typeface="Open Sans" panose="020B0606030504020204" pitchFamily="34" charset="0"/>
            </a:endParaRPr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Atvērta</a:t>
            </a:r>
            <a:r>
              <a:rPr dirty="0"/>
              <a:t> no 29.novembra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Shape 2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pieejama aktivitāte sākot no 2023. gada decembra, kad tiks izsludinātas vizītes un misijas business.gov.lv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0" name="Shape 2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pieejama aktivitāte sākot no 2023. gada decembra, kad tiks izsludinātas vizītes un misijas business.gov.lv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1" name="Shape 2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2024.g. 1.cet plānots izsludināt inkubāciju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7" name="Shape 2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2024.g. bū saktivitātes, liaa veic ieprikumus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7" name="Shape 2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2024.g. bū saktivitātes, liaa veic ieprikumus</a:t>
            </a:r>
          </a:p>
        </p:txBody>
      </p:sp>
    </p:spTree>
    <p:extLst>
      <p:ext uri="{BB962C8B-B14F-4D97-AF65-F5344CB8AC3E}">
        <p14:creationId xmlns:p14="http://schemas.microsoft.com/office/powerpoint/2010/main" val="3277935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6" name="Shape 2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Atvērta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5" name="Shape 27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Atvērta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062384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9" name="Shape 32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1200" dirty="0" err="1">
                <a:solidFill>
                  <a:srgbClr val="A7A7A7"/>
                </a:solidFill>
                <a:latin typeface="+mj-lt"/>
                <a:ea typeface="+mj-ea"/>
                <a:cs typeface="+mj-cs"/>
              </a:rPr>
              <a:t>Jaunuzņēmumiem</a:t>
            </a:r>
            <a:r>
              <a:rPr lang="lv-LV" sz="1200" dirty="0">
                <a:solidFill>
                  <a:srgbClr val="A7A7A7"/>
                </a:solidFill>
                <a:latin typeface="+mj-lt"/>
                <a:ea typeface="+mj-ea"/>
                <a:cs typeface="+mj-cs"/>
              </a:rPr>
              <a:t> augsti kvalificētu darbinieku piesaistei (AKD) konkrētu pētniecisku aktivitāšu veikšanai, tehnoloģisku problēmu risināšanai, kā arī jaunu vai būtiski uzlabotu produktu vai tehnoloģiju izstrādei viedās specializācijas jomās</a:t>
            </a:r>
          </a:p>
          <a:p>
            <a:pPr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lang="lv-LV" sz="1200" dirty="0">
              <a:solidFill>
                <a:srgbClr val="A7A7A7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Kvalificēta riska kapitāla investīcija ir viena no kvalifikācijas pazīmēm. Un tādas ir 3: ieguldījums </a:t>
            </a:r>
            <a:r>
              <a:rPr lang="lv-LV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jaunuzņēmumā</a:t>
            </a:r>
            <a:r>
              <a:rPr lang="lv-LV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ieguldījums </a:t>
            </a:r>
            <a:r>
              <a:rPr lang="lv-LV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jaunuzņemuma</a:t>
            </a:r>
            <a:r>
              <a:rPr lang="lv-LV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mātes/meitas sabiedrībā un produkts ir izstrādāts vismaz MVP stadijā (produkts ar funkcionalitāti, ko dod klientam testēt, lai tas sniedz atgriezenisko saiti) </a:t>
            </a:r>
          </a:p>
          <a:p>
            <a:pPr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lang="lv-LV" sz="1200" dirty="0">
              <a:solidFill>
                <a:srgbClr val="A7A7A7"/>
              </a:solidFill>
              <a:latin typeface="+mj-lt"/>
              <a:ea typeface="+mj-ea"/>
              <a:cs typeface="+mj-cs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012353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g object 16"/>
          <p:cNvSpPr/>
          <p:nvPr/>
        </p:nvSpPr>
        <p:spPr>
          <a:xfrm>
            <a:off x="0" y="-4"/>
            <a:ext cx="20104100" cy="11303007"/>
          </a:xfrm>
          <a:prstGeom prst="rect">
            <a:avLst/>
          </a:prstGeom>
          <a:solidFill>
            <a:srgbClr val="002B49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Armin Grotesk Regular"/>
              </a:defRPr>
            </a:pPr>
            <a:endParaRPr/>
          </a:p>
        </p:txBody>
      </p:sp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1507806" y="3503929"/>
            <a:ext cx="17088489" cy="23736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15613" y="6329679"/>
            <a:ext cx="14072873" cy="282575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bg object 16"/>
          <p:cNvSpPr/>
          <p:nvPr/>
        </p:nvSpPr>
        <p:spPr>
          <a:xfrm>
            <a:off x="0" y="-4"/>
            <a:ext cx="20104100" cy="11303007"/>
          </a:xfrm>
          <a:prstGeom prst="rect">
            <a:avLst/>
          </a:prstGeom>
          <a:solidFill>
            <a:srgbClr val="002B49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Armin Grotesk Regular"/>
              </a:defRPr>
            </a:pPr>
            <a:endParaRPr/>
          </a:p>
        </p:txBody>
      </p:sp>
      <p:sp>
        <p:nvSpPr>
          <p:cNvPr id="4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05205" y="2599688"/>
            <a:ext cx="8745285" cy="745998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bg object 16"/>
          <p:cNvSpPr/>
          <p:nvPr/>
        </p:nvSpPr>
        <p:spPr>
          <a:xfrm>
            <a:off x="0" y="-4"/>
            <a:ext cx="20104100" cy="11303007"/>
          </a:xfrm>
          <a:prstGeom prst="rect">
            <a:avLst/>
          </a:prstGeom>
          <a:solidFill>
            <a:srgbClr val="002B49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Armin Grotesk Regular"/>
              </a:defRPr>
            </a:pPr>
            <a:endParaRPr/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g object 16"/>
          <p:cNvSpPr/>
          <p:nvPr/>
        </p:nvSpPr>
        <p:spPr>
          <a:xfrm>
            <a:off x="0" y="-4"/>
            <a:ext cx="20104100" cy="11303007"/>
          </a:xfrm>
          <a:prstGeom prst="rect">
            <a:avLst/>
          </a:prstGeom>
          <a:solidFill>
            <a:srgbClr val="002B49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Armin Grotesk Regular"/>
              </a:defRPr>
            </a:pPr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6"/>
          <p:cNvSpPr/>
          <p:nvPr/>
        </p:nvSpPr>
        <p:spPr>
          <a:xfrm>
            <a:off x="0" y="-4"/>
            <a:ext cx="20104100" cy="11303007"/>
          </a:xfrm>
          <a:prstGeom prst="rect">
            <a:avLst/>
          </a:prstGeom>
          <a:solidFill>
            <a:srgbClr val="002B49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Armin Grotesk Regular"/>
              </a:defRPr>
            </a:pPr>
            <a:endParaRPr/>
          </a:p>
        </p:txBody>
      </p:sp>
      <p:pic>
        <p:nvPicPr>
          <p:cNvPr id="3" name="object 2" descr="object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3897" y="10227240"/>
            <a:ext cx="2480611" cy="87733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3074564" y="3317747"/>
            <a:ext cx="13954970" cy="1610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89436" y="5471667"/>
            <a:ext cx="18125226" cy="3183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61942" y="10511790"/>
            <a:ext cx="236957" cy="27178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Armin Grotesk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ln>
            <a:noFill/>
          </a:ln>
          <a:solidFill>
            <a:srgbClr val="A7A7A7"/>
          </a:solidFill>
          <a:uFillTx/>
          <a:latin typeface="Armin Grotesk SemiBold"/>
          <a:ea typeface="Armin Grotesk SemiBold"/>
          <a:cs typeface="Armin Grotesk SemiBold"/>
          <a:sym typeface="Armin Grotesk SemiBold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ln>
            <a:noFill/>
          </a:ln>
          <a:solidFill>
            <a:srgbClr val="A7A7A7"/>
          </a:solidFill>
          <a:uFillTx/>
          <a:latin typeface="Armin Grotesk SemiBold"/>
          <a:ea typeface="Armin Grotesk SemiBold"/>
          <a:cs typeface="Armin Grotesk SemiBold"/>
          <a:sym typeface="Armin Grotesk SemiBold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ln>
            <a:noFill/>
          </a:ln>
          <a:solidFill>
            <a:srgbClr val="A7A7A7"/>
          </a:solidFill>
          <a:uFillTx/>
          <a:latin typeface="Armin Grotesk SemiBold"/>
          <a:ea typeface="Armin Grotesk SemiBold"/>
          <a:cs typeface="Armin Grotesk SemiBold"/>
          <a:sym typeface="Armin Grotesk SemiBold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ln>
            <a:noFill/>
          </a:ln>
          <a:solidFill>
            <a:srgbClr val="A7A7A7"/>
          </a:solidFill>
          <a:uFillTx/>
          <a:latin typeface="Armin Grotesk SemiBold"/>
          <a:ea typeface="Armin Grotesk SemiBold"/>
          <a:cs typeface="Armin Grotesk SemiBold"/>
          <a:sym typeface="Armin Grotesk SemiBold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ln>
            <a:noFill/>
          </a:ln>
          <a:solidFill>
            <a:srgbClr val="A7A7A7"/>
          </a:solidFill>
          <a:uFillTx/>
          <a:latin typeface="Armin Grotesk SemiBold"/>
          <a:ea typeface="Armin Grotesk SemiBold"/>
          <a:cs typeface="Armin Grotesk SemiBold"/>
          <a:sym typeface="Armin Grotesk SemiBold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ln>
            <a:noFill/>
          </a:ln>
          <a:solidFill>
            <a:srgbClr val="A7A7A7"/>
          </a:solidFill>
          <a:uFillTx/>
          <a:latin typeface="Armin Grotesk SemiBold"/>
          <a:ea typeface="Armin Grotesk SemiBold"/>
          <a:cs typeface="Armin Grotesk SemiBold"/>
          <a:sym typeface="Armin Grotesk SemiBold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ln>
            <a:noFill/>
          </a:ln>
          <a:solidFill>
            <a:srgbClr val="A7A7A7"/>
          </a:solidFill>
          <a:uFillTx/>
          <a:latin typeface="Armin Grotesk SemiBold"/>
          <a:ea typeface="Armin Grotesk SemiBold"/>
          <a:cs typeface="Armin Grotesk SemiBold"/>
          <a:sym typeface="Armin Grotesk SemiBold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ln>
            <a:noFill/>
          </a:ln>
          <a:solidFill>
            <a:srgbClr val="A7A7A7"/>
          </a:solidFill>
          <a:uFillTx/>
          <a:latin typeface="Armin Grotesk SemiBold"/>
          <a:ea typeface="Armin Grotesk SemiBold"/>
          <a:cs typeface="Armin Grotesk SemiBold"/>
          <a:sym typeface="Armin Grotesk SemiBold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ln>
            <a:noFill/>
          </a:ln>
          <a:solidFill>
            <a:srgbClr val="A7A7A7"/>
          </a:solidFill>
          <a:uFillTx/>
          <a:latin typeface="Armin Grotesk SemiBold"/>
          <a:ea typeface="Armin Grotesk SemiBold"/>
          <a:cs typeface="Armin Grotesk SemiBold"/>
          <a:sym typeface="Armin Grotesk SemiBold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Armin Grotesk Regular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Armin Grotesk Regular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Armin Grotesk Regular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Armin Grotesk Regular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Armin Grotesk Regular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Armin Grotesk Regular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Armin Grotesk Regular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Armin Grotesk Regular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+mj-lt"/>
          <a:ea typeface="+mj-ea"/>
          <a:cs typeface="+mj-cs"/>
          <a:sym typeface="Armin Grotesk Regular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min Grotesk Regular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min Grotesk Regular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min Grotesk Regular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min Grotesk Regular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min Grotesk Regular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min Grotesk Regular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min Grotesk Regular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min Grotesk Regular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min Grotesk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www.digitallatvia.lv/" TargetMode="External"/><Relationship Id="rId4" Type="http://schemas.openxmlformats.org/officeDocument/2006/relationships/hyperlink" Target="https://tests.edic.lv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object 2"/>
          <p:cNvSpPr/>
          <p:nvPr/>
        </p:nvSpPr>
        <p:spPr>
          <a:xfrm>
            <a:off x="7890" y="-12"/>
            <a:ext cx="20094220" cy="11302208"/>
          </a:xfrm>
          <a:prstGeom prst="rect">
            <a:avLst/>
          </a:prstGeom>
          <a:solidFill>
            <a:srgbClr val="A50B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Armin Grotesk Regular"/>
              </a:defRPr>
            </a:pPr>
            <a:endParaRPr/>
          </a:p>
        </p:txBody>
      </p:sp>
      <p:grpSp>
        <p:nvGrpSpPr>
          <p:cNvPr id="92" name="object 3"/>
          <p:cNvGrpSpPr/>
          <p:nvPr/>
        </p:nvGrpSpPr>
        <p:grpSpPr>
          <a:xfrm>
            <a:off x="4930" y="-1"/>
            <a:ext cx="2374969" cy="3190185"/>
            <a:chOff x="-1" y="0"/>
            <a:chExt cx="2374967" cy="3190184"/>
          </a:xfrm>
        </p:grpSpPr>
        <p:sp>
          <p:nvSpPr>
            <p:cNvPr id="86" name="object 4"/>
            <p:cNvSpPr/>
            <p:nvPr/>
          </p:nvSpPr>
          <p:spPr>
            <a:xfrm>
              <a:off x="7" y="0"/>
              <a:ext cx="1223694" cy="1223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9430" y="0"/>
                  </a:lnTo>
                  <a:lnTo>
                    <a:pt x="0" y="19430"/>
                  </a:ln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sp>
          <p:nvSpPr>
            <p:cNvPr id="87" name="object 5"/>
            <p:cNvSpPr/>
            <p:nvPr/>
          </p:nvSpPr>
          <p:spPr>
            <a:xfrm>
              <a:off x="-2" y="6"/>
              <a:ext cx="1350616" cy="1469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8" y="0"/>
                  </a:moveTo>
                  <a:lnTo>
                    <a:pt x="19570" y="0"/>
                  </a:lnTo>
                  <a:lnTo>
                    <a:pt x="0" y="17987"/>
                  </a:lnTo>
                  <a:lnTo>
                    <a:pt x="0" y="21600"/>
                  </a:lnTo>
                  <a:lnTo>
                    <a:pt x="21600" y="1748"/>
                  </a:lnTo>
                  <a:lnTo>
                    <a:pt x="19698" y="0"/>
                  </a:lnTo>
                  <a:close/>
                </a:path>
              </a:pathLst>
            </a:custGeom>
            <a:solidFill>
              <a:srgbClr val="A30C3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sp>
          <p:nvSpPr>
            <p:cNvPr id="88" name="object 6"/>
            <p:cNvSpPr/>
            <p:nvPr/>
          </p:nvSpPr>
          <p:spPr>
            <a:xfrm>
              <a:off x="143506" y="958841"/>
              <a:ext cx="2108553" cy="2108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70" y="0"/>
                  </a:moveTo>
                  <a:lnTo>
                    <a:pt x="0" y="20970"/>
                  </a:lnTo>
                  <a:lnTo>
                    <a:pt x="630" y="21600"/>
                  </a:lnTo>
                  <a:lnTo>
                    <a:pt x="21600" y="630"/>
                  </a:lnTo>
                  <a:lnTo>
                    <a:pt x="2097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91" name="object 7"/>
            <p:cNvGrpSpPr/>
            <p:nvPr/>
          </p:nvGrpSpPr>
          <p:grpSpPr>
            <a:xfrm>
              <a:off x="20572" y="835947"/>
              <a:ext cx="2354395" cy="2354238"/>
              <a:chOff x="-1" y="0"/>
              <a:chExt cx="2354393" cy="2354236"/>
            </a:xfrm>
          </p:grpSpPr>
          <p:sp>
            <p:nvSpPr>
              <p:cNvPr id="89" name="Shape"/>
              <p:cNvSpPr/>
              <p:nvPr/>
            </p:nvSpPr>
            <p:spPr>
              <a:xfrm>
                <a:off x="-2" y="-2"/>
                <a:ext cx="2170028" cy="21698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3"/>
                    </a:moveTo>
                    <a:lnTo>
                      <a:pt x="20376" y="0"/>
                    </a:lnTo>
                    <a:lnTo>
                      <a:pt x="0" y="20376"/>
                    </a:lnTo>
                    <a:lnTo>
                      <a:pt x="1223" y="21600"/>
                    </a:lnTo>
                    <a:lnTo>
                      <a:pt x="21600" y="122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90" name="Shape"/>
              <p:cNvSpPr/>
              <p:nvPr/>
            </p:nvSpPr>
            <p:spPr>
              <a:xfrm>
                <a:off x="184378" y="184367"/>
                <a:ext cx="2170015" cy="2169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4"/>
                    </a:moveTo>
                    <a:lnTo>
                      <a:pt x="20377" y="0"/>
                    </a:lnTo>
                    <a:lnTo>
                      <a:pt x="0" y="20376"/>
                    </a:lnTo>
                    <a:lnTo>
                      <a:pt x="1223" y="21600"/>
                    </a:lnTo>
                    <a:lnTo>
                      <a:pt x="21600" y="1224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</p:grpSp>
      <p:grpSp>
        <p:nvGrpSpPr>
          <p:cNvPr id="101" name="object 8"/>
          <p:cNvGrpSpPr/>
          <p:nvPr/>
        </p:nvGrpSpPr>
        <p:grpSpPr>
          <a:xfrm>
            <a:off x="3031191" y="-7"/>
            <a:ext cx="3378784" cy="3190192"/>
            <a:chOff x="-2" y="0"/>
            <a:chExt cx="3378783" cy="3190191"/>
          </a:xfrm>
        </p:grpSpPr>
        <p:sp>
          <p:nvSpPr>
            <p:cNvPr id="93" name="object 9"/>
            <p:cNvSpPr/>
            <p:nvPr/>
          </p:nvSpPr>
          <p:spPr>
            <a:xfrm>
              <a:off x="122931" y="-1"/>
              <a:ext cx="2104561" cy="2042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338" y="0"/>
                  </a:lnTo>
                  <a:lnTo>
                    <a:pt x="0" y="20950"/>
                  </a:lnTo>
                  <a:lnTo>
                    <a:pt x="63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96" name="object 10"/>
            <p:cNvGrpSpPr/>
            <p:nvPr/>
          </p:nvGrpSpPr>
          <p:grpSpPr>
            <a:xfrm>
              <a:off x="-3" y="8"/>
              <a:ext cx="2354401" cy="2165875"/>
              <a:chOff x="-1" y="0"/>
              <a:chExt cx="2354400" cy="2165874"/>
            </a:xfrm>
          </p:grpSpPr>
          <p:sp>
            <p:nvSpPr>
              <p:cNvPr id="94" name="Shape"/>
              <p:cNvSpPr/>
              <p:nvPr/>
            </p:nvSpPr>
            <p:spPr>
              <a:xfrm>
                <a:off x="-2" y="-1"/>
                <a:ext cx="2104568" cy="1981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9077" y="0"/>
                    </a:lnTo>
                    <a:lnTo>
                      <a:pt x="0" y="20260"/>
                    </a:lnTo>
                    <a:lnTo>
                      <a:pt x="1262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95" name="Shape"/>
              <p:cNvSpPr/>
              <p:nvPr/>
            </p:nvSpPr>
            <p:spPr>
              <a:xfrm>
                <a:off x="184378" y="-1"/>
                <a:ext cx="2170022" cy="21658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86"/>
                    </a:moveTo>
                    <a:lnTo>
                      <a:pt x="20416" y="0"/>
                    </a:lnTo>
                    <a:lnTo>
                      <a:pt x="20337" y="0"/>
                    </a:lnTo>
                    <a:lnTo>
                      <a:pt x="0" y="20374"/>
                    </a:lnTo>
                    <a:lnTo>
                      <a:pt x="1224" y="21600"/>
                    </a:lnTo>
                    <a:lnTo>
                      <a:pt x="21600" y="1186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  <p:sp>
          <p:nvSpPr>
            <p:cNvPr id="97" name="object 11"/>
            <p:cNvSpPr/>
            <p:nvPr/>
          </p:nvSpPr>
          <p:spPr>
            <a:xfrm>
              <a:off x="1147303" y="958843"/>
              <a:ext cx="2108552" cy="2108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70" y="0"/>
                  </a:moveTo>
                  <a:lnTo>
                    <a:pt x="0" y="20970"/>
                  </a:lnTo>
                  <a:lnTo>
                    <a:pt x="630" y="21600"/>
                  </a:lnTo>
                  <a:lnTo>
                    <a:pt x="21600" y="630"/>
                  </a:lnTo>
                  <a:lnTo>
                    <a:pt x="2097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100" name="object 12"/>
            <p:cNvGrpSpPr/>
            <p:nvPr/>
          </p:nvGrpSpPr>
          <p:grpSpPr>
            <a:xfrm>
              <a:off x="1024367" y="835951"/>
              <a:ext cx="2354414" cy="2354240"/>
              <a:chOff x="0" y="0"/>
              <a:chExt cx="2354413" cy="2354239"/>
            </a:xfrm>
          </p:grpSpPr>
          <p:sp>
            <p:nvSpPr>
              <p:cNvPr id="98" name="Shape"/>
              <p:cNvSpPr/>
              <p:nvPr/>
            </p:nvSpPr>
            <p:spPr>
              <a:xfrm>
                <a:off x="-1" y="-1"/>
                <a:ext cx="2170023" cy="2169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3"/>
                    </a:moveTo>
                    <a:lnTo>
                      <a:pt x="20376" y="0"/>
                    </a:lnTo>
                    <a:lnTo>
                      <a:pt x="0" y="20376"/>
                    </a:lnTo>
                    <a:lnTo>
                      <a:pt x="1224" y="21600"/>
                    </a:lnTo>
                    <a:lnTo>
                      <a:pt x="21600" y="122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99" name="Shape"/>
              <p:cNvSpPr/>
              <p:nvPr/>
            </p:nvSpPr>
            <p:spPr>
              <a:xfrm>
                <a:off x="184378" y="184365"/>
                <a:ext cx="2170035" cy="2169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4"/>
                    </a:moveTo>
                    <a:lnTo>
                      <a:pt x="20376" y="0"/>
                    </a:lnTo>
                    <a:lnTo>
                      <a:pt x="0" y="20376"/>
                    </a:lnTo>
                    <a:lnTo>
                      <a:pt x="1223" y="21600"/>
                    </a:lnTo>
                    <a:lnTo>
                      <a:pt x="21600" y="1224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</p:grpSp>
      <p:grpSp>
        <p:nvGrpSpPr>
          <p:cNvPr id="110" name="object 13"/>
          <p:cNvGrpSpPr/>
          <p:nvPr/>
        </p:nvGrpSpPr>
        <p:grpSpPr>
          <a:xfrm>
            <a:off x="4919" y="4091983"/>
            <a:ext cx="2374974" cy="3378547"/>
            <a:chOff x="-2" y="-1"/>
            <a:chExt cx="2374972" cy="3378545"/>
          </a:xfrm>
        </p:grpSpPr>
        <p:sp>
          <p:nvSpPr>
            <p:cNvPr id="102" name="object 14"/>
            <p:cNvSpPr/>
            <p:nvPr/>
          </p:nvSpPr>
          <p:spPr>
            <a:xfrm>
              <a:off x="11" y="122901"/>
              <a:ext cx="1227690" cy="128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19" y="0"/>
                  </a:moveTo>
                  <a:lnTo>
                    <a:pt x="0" y="19540"/>
                  </a:lnTo>
                  <a:lnTo>
                    <a:pt x="0" y="21600"/>
                  </a:lnTo>
                  <a:lnTo>
                    <a:pt x="21600" y="1030"/>
                  </a:lnTo>
                  <a:lnTo>
                    <a:pt x="20519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105" name="object 15"/>
            <p:cNvGrpSpPr/>
            <p:nvPr/>
          </p:nvGrpSpPr>
          <p:grpSpPr>
            <a:xfrm>
              <a:off x="-3" y="-2"/>
              <a:ext cx="1350619" cy="1657818"/>
              <a:chOff x="-1" y="0"/>
              <a:chExt cx="1350617" cy="1657817"/>
            </a:xfrm>
          </p:grpSpPr>
          <p:sp>
            <p:nvSpPr>
              <p:cNvPr id="103" name="Shape"/>
              <p:cNvSpPr/>
              <p:nvPr/>
            </p:nvSpPr>
            <p:spPr>
              <a:xfrm>
                <a:off x="-1" y="-1"/>
                <a:ext cx="1166240" cy="1289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60"/>
                    </a:moveTo>
                    <a:lnTo>
                      <a:pt x="19323" y="0"/>
                    </a:lnTo>
                    <a:lnTo>
                      <a:pt x="0" y="17481"/>
                    </a:lnTo>
                    <a:lnTo>
                      <a:pt x="0" y="21600"/>
                    </a:lnTo>
                    <a:lnTo>
                      <a:pt x="21600" y="2060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104" name="Shape"/>
              <p:cNvSpPr/>
              <p:nvPr/>
            </p:nvSpPr>
            <p:spPr>
              <a:xfrm>
                <a:off x="-2" y="184378"/>
                <a:ext cx="1350619" cy="1473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02"/>
                    </a:moveTo>
                    <a:lnTo>
                      <a:pt x="19634" y="0"/>
                    </a:lnTo>
                    <a:lnTo>
                      <a:pt x="0" y="17996"/>
                    </a:lnTo>
                    <a:lnTo>
                      <a:pt x="0" y="21600"/>
                    </a:lnTo>
                    <a:lnTo>
                      <a:pt x="21600" y="1802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  <p:sp>
          <p:nvSpPr>
            <p:cNvPr id="106" name="object 16"/>
            <p:cNvSpPr/>
            <p:nvPr/>
          </p:nvSpPr>
          <p:spPr>
            <a:xfrm>
              <a:off x="143518" y="1147210"/>
              <a:ext cx="2108551" cy="2108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70" y="0"/>
                  </a:moveTo>
                  <a:lnTo>
                    <a:pt x="0" y="20970"/>
                  </a:lnTo>
                  <a:lnTo>
                    <a:pt x="630" y="21600"/>
                  </a:lnTo>
                  <a:lnTo>
                    <a:pt x="21600" y="630"/>
                  </a:lnTo>
                  <a:lnTo>
                    <a:pt x="2097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109" name="object 17"/>
            <p:cNvGrpSpPr/>
            <p:nvPr/>
          </p:nvGrpSpPr>
          <p:grpSpPr>
            <a:xfrm>
              <a:off x="20584" y="1024318"/>
              <a:ext cx="2354387" cy="2354226"/>
              <a:chOff x="0" y="0"/>
              <a:chExt cx="2354386" cy="2354225"/>
            </a:xfrm>
          </p:grpSpPr>
          <p:sp>
            <p:nvSpPr>
              <p:cNvPr id="107" name="Shape"/>
              <p:cNvSpPr/>
              <p:nvPr/>
            </p:nvSpPr>
            <p:spPr>
              <a:xfrm>
                <a:off x="-1" y="-1"/>
                <a:ext cx="2170022" cy="21698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3"/>
                    </a:moveTo>
                    <a:lnTo>
                      <a:pt x="20376" y="0"/>
                    </a:lnTo>
                    <a:lnTo>
                      <a:pt x="0" y="20376"/>
                    </a:lnTo>
                    <a:lnTo>
                      <a:pt x="1223" y="21600"/>
                    </a:lnTo>
                    <a:lnTo>
                      <a:pt x="21600" y="122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108" name="Shape"/>
              <p:cNvSpPr/>
              <p:nvPr/>
            </p:nvSpPr>
            <p:spPr>
              <a:xfrm>
                <a:off x="184378" y="184354"/>
                <a:ext cx="2170008" cy="2169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3"/>
                    </a:moveTo>
                    <a:lnTo>
                      <a:pt x="20377" y="0"/>
                    </a:lnTo>
                    <a:lnTo>
                      <a:pt x="0" y="20376"/>
                    </a:lnTo>
                    <a:lnTo>
                      <a:pt x="1223" y="21600"/>
                    </a:lnTo>
                    <a:lnTo>
                      <a:pt x="21600" y="122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</p:grpSp>
      <p:grpSp>
        <p:nvGrpSpPr>
          <p:cNvPr id="119" name="object 18"/>
          <p:cNvGrpSpPr/>
          <p:nvPr/>
        </p:nvGrpSpPr>
        <p:grpSpPr>
          <a:xfrm>
            <a:off x="3031192" y="4091997"/>
            <a:ext cx="3378786" cy="3378532"/>
            <a:chOff x="-1" y="-2"/>
            <a:chExt cx="3378785" cy="3378531"/>
          </a:xfrm>
        </p:grpSpPr>
        <p:sp>
          <p:nvSpPr>
            <p:cNvPr id="111" name="object 19"/>
            <p:cNvSpPr/>
            <p:nvPr/>
          </p:nvSpPr>
          <p:spPr>
            <a:xfrm>
              <a:off x="122934" y="122890"/>
              <a:ext cx="2108552" cy="2108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70" y="0"/>
                  </a:moveTo>
                  <a:lnTo>
                    <a:pt x="0" y="20970"/>
                  </a:lnTo>
                  <a:lnTo>
                    <a:pt x="630" y="21600"/>
                  </a:lnTo>
                  <a:lnTo>
                    <a:pt x="21600" y="630"/>
                  </a:lnTo>
                  <a:lnTo>
                    <a:pt x="2097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114" name="object 20"/>
            <p:cNvGrpSpPr/>
            <p:nvPr/>
          </p:nvGrpSpPr>
          <p:grpSpPr>
            <a:xfrm>
              <a:off x="-2" y="-3"/>
              <a:ext cx="2354402" cy="2354238"/>
              <a:chOff x="0" y="-1"/>
              <a:chExt cx="2354401" cy="2354236"/>
            </a:xfrm>
          </p:grpSpPr>
          <p:sp>
            <p:nvSpPr>
              <p:cNvPr id="112" name="Shape"/>
              <p:cNvSpPr/>
              <p:nvPr/>
            </p:nvSpPr>
            <p:spPr>
              <a:xfrm>
                <a:off x="-1" y="-2"/>
                <a:ext cx="2170011" cy="21698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3"/>
                    </a:moveTo>
                    <a:lnTo>
                      <a:pt x="20377" y="0"/>
                    </a:lnTo>
                    <a:lnTo>
                      <a:pt x="0" y="20376"/>
                    </a:lnTo>
                    <a:lnTo>
                      <a:pt x="1223" y="21600"/>
                    </a:lnTo>
                    <a:lnTo>
                      <a:pt x="21600" y="122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113" name="Shape"/>
              <p:cNvSpPr/>
              <p:nvPr/>
            </p:nvSpPr>
            <p:spPr>
              <a:xfrm>
                <a:off x="184379" y="184379"/>
                <a:ext cx="2170022" cy="2169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3"/>
                    </a:moveTo>
                    <a:lnTo>
                      <a:pt x="20377" y="0"/>
                    </a:lnTo>
                    <a:lnTo>
                      <a:pt x="0" y="20376"/>
                    </a:lnTo>
                    <a:lnTo>
                      <a:pt x="1224" y="21600"/>
                    </a:lnTo>
                    <a:lnTo>
                      <a:pt x="21600" y="122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  <p:sp>
          <p:nvSpPr>
            <p:cNvPr id="115" name="object 21"/>
            <p:cNvSpPr/>
            <p:nvPr/>
          </p:nvSpPr>
          <p:spPr>
            <a:xfrm>
              <a:off x="1147304" y="1147196"/>
              <a:ext cx="2108556" cy="2108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70" y="0"/>
                  </a:moveTo>
                  <a:lnTo>
                    <a:pt x="0" y="20970"/>
                  </a:lnTo>
                  <a:lnTo>
                    <a:pt x="630" y="21600"/>
                  </a:lnTo>
                  <a:lnTo>
                    <a:pt x="21600" y="630"/>
                  </a:lnTo>
                  <a:lnTo>
                    <a:pt x="2097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118" name="object 22"/>
            <p:cNvGrpSpPr/>
            <p:nvPr/>
          </p:nvGrpSpPr>
          <p:grpSpPr>
            <a:xfrm>
              <a:off x="1024367" y="1024306"/>
              <a:ext cx="2354417" cy="2354224"/>
              <a:chOff x="-1" y="0"/>
              <a:chExt cx="2354416" cy="2354222"/>
            </a:xfrm>
          </p:grpSpPr>
          <p:sp>
            <p:nvSpPr>
              <p:cNvPr id="116" name="Shape"/>
              <p:cNvSpPr/>
              <p:nvPr/>
            </p:nvSpPr>
            <p:spPr>
              <a:xfrm>
                <a:off x="-2" y="-1"/>
                <a:ext cx="2170027" cy="2169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3"/>
                    </a:moveTo>
                    <a:lnTo>
                      <a:pt x="20376" y="0"/>
                    </a:lnTo>
                    <a:lnTo>
                      <a:pt x="0" y="20376"/>
                    </a:lnTo>
                    <a:lnTo>
                      <a:pt x="1224" y="21600"/>
                    </a:lnTo>
                    <a:lnTo>
                      <a:pt x="21600" y="122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117" name="Shape"/>
              <p:cNvSpPr/>
              <p:nvPr/>
            </p:nvSpPr>
            <p:spPr>
              <a:xfrm>
                <a:off x="184378" y="184353"/>
                <a:ext cx="2170038" cy="2169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3"/>
                    </a:moveTo>
                    <a:lnTo>
                      <a:pt x="20376" y="0"/>
                    </a:lnTo>
                    <a:lnTo>
                      <a:pt x="0" y="20376"/>
                    </a:lnTo>
                    <a:lnTo>
                      <a:pt x="1223" y="21600"/>
                    </a:lnTo>
                    <a:lnTo>
                      <a:pt x="21600" y="122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</p:grpSp>
      <p:grpSp>
        <p:nvGrpSpPr>
          <p:cNvPr id="128" name="object 23"/>
          <p:cNvGrpSpPr/>
          <p:nvPr/>
        </p:nvGrpSpPr>
        <p:grpSpPr>
          <a:xfrm>
            <a:off x="4919" y="8372339"/>
            <a:ext cx="2374992" cy="2929884"/>
            <a:chOff x="-1" y="-1"/>
            <a:chExt cx="2374991" cy="2929883"/>
          </a:xfrm>
        </p:grpSpPr>
        <p:sp>
          <p:nvSpPr>
            <p:cNvPr id="120" name="object 24"/>
            <p:cNvSpPr/>
            <p:nvPr/>
          </p:nvSpPr>
          <p:spPr>
            <a:xfrm>
              <a:off x="11" y="122906"/>
              <a:ext cx="1227692" cy="1289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19" y="0"/>
                  </a:moveTo>
                  <a:lnTo>
                    <a:pt x="0" y="19541"/>
                  </a:lnTo>
                  <a:lnTo>
                    <a:pt x="0" y="21600"/>
                  </a:lnTo>
                  <a:lnTo>
                    <a:pt x="21600" y="1030"/>
                  </a:lnTo>
                  <a:lnTo>
                    <a:pt x="20519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123" name="object 25"/>
            <p:cNvGrpSpPr/>
            <p:nvPr/>
          </p:nvGrpSpPr>
          <p:grpSpPr>
            <a:xfrm>
              <a:off x="-3" y="-2"/>
              <a:ext cx="1350621" cy="1657808"/>
              <a:chOff x="0" y="0"/>
              <a:chExt cx="1350619" cy="1657807"/>
            </a:xfrm>
          </p:grpSpPr>
          <p:sp>
            <p:nvSpPr>
              <p:cNvPr id="121" name="Shape"/>
              <p:cNvSpPr/>
              <p:nvPr/>
            </p:nvSpPr>
            <p:spPr>
              <a:xfrm>
                <a:off x="-1" y="-1"/>
                <a:ext cx="1166240" cy="1289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60"/>
                    </a:moveTo>
                    <a:lnTo>
                      <a:pt x="19323" y="0"/>
                    </a:lnTo>
                    <a:lnTo>
                      <a:pt x="0" y="17481"/>
                    </a:lnTo>
                    <a:lnTo>
                      <a:pt x="0" y="21600"/>
                    </a:lnTo>
                    <a:lnTo>
                      <a:pt x="21600" y="2060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122" name="Shape"/>
              <p:cNvSpPr/>
              <p:nvPr/>
            </p:nvSpPr>
            <p:spPr>
              <a:xfrm>
                <a:off x="-1" y="184366"/>
                <a:ext cx="1350620" cy="1473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02"/>
                    </a:moveTo>
                    <a:lnTo>
                      <a:pt x="19634" y="0"/>
                    </a:lnTo>
                    <a:lnTo>
                      <a:pt x="0" y="17996"/>
                    </a:lnTo>
                    <a:lnTo>
                      <a:pt x="0" y="21600"/>
                    </a:lnTo>
                    <a:lnTo>
                      <a:pt x="21600" y="1802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  <p:sp>
          <p:nvSpPr>
            <p:cNvPr id="124" name="object 26"/>
            <p:cNvSpPr/>
            <p:nvPr/>
          </p:nvSpPr>
          <p:spPr>
            <a:xfrm>
              <a:off x="407819" y="1147199"/>
              <a:ext cx="1844260" cy="1782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80" y="0"/>
                  </a:moveTo>
                  <a:lnTo>
                    <a:pt x="0" y="21600"/>
                  </a:lnTo>
                  <a:lnTo>
                    <a:pt x="1440" y="21600"/>
                  </a:lnTo>
                  <a:lnTo>
                    <a:pt x="21600" y="745"/>
                  </a:lnTo>
                  <a:lnTo>
                    <a:pt x="2088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127" name="object 27"/>
            <p:cNvGrpSpPr/>
            <p:nvPr/>
          </p:nvGrpSpPr>
          <p:grpSpPr>
            <a:xfrm>
              <a:off x="161963" y="1024282"/>
              <a:ext cx="2213027" cy="1905600"/>
              <a:chOff x="0" y="0"/>
              <a:chExt cx="2213026" cy="1905598"/>
            </a:xfrm>
          </p:grpSpPr>
          <p:sp>
            <p:nvSpPr>
              <p:cNvPr id="125" name="Shape"/>
              <p:cNvSpPr/>
              <p:nvPr/>
            </p:nvSpPr>
            <p:spPr>
              <a:xfrm>
                <a:off x="-1" y="-1"/>
                <a:ext cx="2028647" cy="19055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3"/>
                    </a:moveTo>
                    <a:lnTo>
                      <a:pt x="20291" y="0"/>
                    </a:lnTo>
                    <a:lnTo>
                      <a:pt x="0" y="21600"/>
                    </a:lnTo>
                    <a:lnTo>
                      <a:pt x="2618" y="21600"/>
                    </a:lnTo>
                    <a:lnTo>
                      <a:pt x="21600" y="139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126" name="Shape"/>
              <p:cNvSpPr/>
              <p:nvPr/>
            </p:nvSpPr>
            <p:spPr>
              <a:xfrm>
                <a:off x="368782" y="184405"/>
                <a:ext cx="1844244" cy="17211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42"/>
                    </a:moveTo>
                    <a:lnTo>
                      <a:pt x="20160" y="0"/>
                    </a:lnTo>
                    <a:lnTo>
                      <a:pt x="0" y="21600"/>
                    </a:lnTo>
                    <a:lnTo>
                      <a:pt x="2879" y="21600"/>
                    </a:lnTo>
                    <a:lnTo>
                      <a:pt x="21600" y="1542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</p:grpSp>
      <p:grpSp>
        <p:nvGrpSpPr>
          <p:cNvPr id="137" name="object 28"/>
          <p:cNvGrpSpPr/>
          <p:nvPr/>
        </p:nvGrpSpPr>
        <p:grpSpPr>
          <a:xfrm>
            <a:off x="3031189" y="8372342"/>
            <a:ext cx="3378774" cy="2929883"/>
            <a:chOff x="-1" y="-1"/>
            <a:chExt cx="3378773" cy="2929882"/>
          </a:xfrm>
        </p:grpSpPr>
        <p:sp>
          <p:nvSpPr>
            <p:cNvPr id="129" name="object 29"/>
            <p:cNvSpPr/>
            <p:nvPr/>
          </p:nvSpPr>
          <p:spPr>
            <a:xfrm>
              <a:off x="122936" y="122906"/>
              <a:ext cx="2108552" cy="210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70" y="0"/>
                  </a:moveTo>
                  <a:lnTo>
                    <a:pt x="0" y="20970"/>
                  </a:lnTo>
                  <a:lnTo>
                    <a:pt x="630" y="21600"/>
                  </a:lnTo>
                  <a:lnTo>
                    <a:pt x="21600" y="630"/>
                  </a:lnTo>
                  <a:lnTo>
                    <a:pt x="2097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132" name="object 30"/>
            <p:cNvGrpSpPr/>
            <p:nvPr/>
          </p:nvGrpSpPr>
          <p:grpSpPr>
            <a:xfrm>
              <a:off x="-2" y="-2"/>
              <a:ext cx="2354403" cy="2354253"/>
              <a:chOff x="0" y="0"/>
              <a:chExt cx="2354402" cy="2354252"/>
            </a:xfrm>
          </p:grpSpPr>
          <p:sp>
            <p:nvSpPr>
              <p:cNvPr id="130" name="Shape"/>
              <p:cNvSpPr/>
              <p:nvPr/>
            </p:nvSpPr>
            <p:spPr>
              <a:xfrm>
                <a:off x="-1" y="-2"/>
                <a:ext cx="2170012" cy="21698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4"/>
                    </a:moveTo>
                    <a:lnTo>
                      <a:pt x="20377" y="0"/>
                    </a:lnTo>
                    <a:lnTo>
                      <a:pt x="0" y="20376"/>
                    </a:lnTo>
                    <a:lnTo>
                      <a:pt x="1223" y="21600"/>
                    </a:lnTo>
                    <a:lnTo>
                      <a:pt x="21600" y="1224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131" name="Shape"/>
              <p:cNvSpPr/>
              <p:nvPr/>
            </p:nvSpPr>
            <p:spPr>
              <a:xfrm>
                <a:off x="184379" y="184366"/>
                <a:ext cx="2170023" cy="2169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23"/>
                    </a:moveTo>
                    <a:lnTo>
                      <a:pt x="20377" y="0"/>
                    </a:lnTo>
                    <a:lnTo>
                      <a:pt x="0" y="20376"/>
                    </a:lnTo>
                    <a:lnTo>
                      <a:pt x="1224" y="21600"/>
                    </a:lnTo>
                    <a:lnTo>
                      <a:pt x="21600" y="122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  <p:sp>
          <p:nvSpPr>
            <p:cNvPr id="133" name="object 31"/>
            <p:cNvSpPr/>
            <p:nvPr/>
          </p:nvSpPr>
          <p:spPr>
            <a:xfrm>
              <a:off x="1411611" y="1147198"/>
              <a:ext cx="1844251" cy="1782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80" y="0"/>
                  </a:moveTo>
                  <a:lnTo>
                    <a:pt x="0" y="21600"/>
                  </a:lnTo>
                  <a:lnTo>
                    <a:pt x="1440" y="21600"/>
                  </a:lnTo>
                  <a:lnTo>
                    <a:pt x="21600" y="745"/>
                  </a:lnTo>
                  <a:lnTo>
                    <a:pt x="2088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grpSp>
          <p:nvGrpSpPr>
            <p:cNvPr id="136" name="object 32"/>
            <p:cNvGrpSpPr/>
            <p:nvPr/>
          </p:nvGrpSpPr>
          <p:grpSpPr>
            <a:xfrm>
              <a:off x="1165745" y="1024279"/>
              <a:ext cx="2213027" cy="1905602"/>
              <a:chOff x="0" y="-1"/>
              <a:chExt cx="2213025" cy="1905601"/>
            </a:xfrm>
          </p:grpSpPr>
          <p:sp>
            <p:nvSpPr>
              <p:cNvPr id="134" name="Shape"/>
              <p:cNvSpPr/>
              <p:nvPr/>
            </p:nvSpPr>
            <p:spPr>
              <a:xfrm>
                <a:off x="-1" y="-1"/>
                <a:ext cx="2028660" cy="19056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3"/>
                    </a:moveTo>
                    <a:lnTo>
                      <a:pt x="20291" y="0"/>
                    </a:lnTo>
                    <a:lnTo>
                      <a:pt x="0" y="21600"/>
                    </a:lnTo>
                    <a:lnTo>
                      <a:pt x="2618" y="21600"/>
                    </a:lnTo>
                    <a:lnTo>
                      <a:pt x="21600" y="1393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  <p:sp>
            <p:nvSpPr>
              <p:cNvPr id="135" name="Shape"/>
              <p:cNvSpPr/>
              <p:nvPr/>
            </p:nvSpPr>
            <p:spPr>
              <a:xfrm>
                <a:off x="368782" y="184406"/>
                <a:ext cx="1844243" cy="17211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42"/>
                    </a:moveTo>
                    <a:lnTo>
                      <a:pt x="20160" y="0"/>
                    </a:lnTo>
                    <a:lnTo>
                      <a:pt x="0" y="21600"/>
                    </a:lnTo>
                    <a:lnTo>
                      <a:pt x="2879" y="21600"/>
                    </a:lnTo>
                    <a:lnTo>
                      <a:pt x="21600" y="1542"/>
                    </a:lnTo>
                    <a:close/>
                  </a:path>
                </a:pathLst>
              </a:custGeom>
              <a:solidFill>
                <a:srgbClr val="A30C3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j-lt"/>
                    <a:ea typeface="+mj-ea"/>
                    <a:cs typeface="+mj-cs"/>
                    <a:sym typeface="Armin Grotesk Regular"/>
                  </a:defRPr>
                </a:pPr>
                <a:endParaRPr/>
              </a:p>
            </p:txBody>
          </p:sp>
        </p:grpSp>
      </p:grpSp>
      <p:pic>
        <p:nvPicPr>
          <p:cNvPr id="138" name="object 33" descr="object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9942" y="9241077"/>
            <a:ext cx="4490303" cy="158811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object 34"/>
          <p:cNvSpPr txBox="1"/>
          <p:nvPr/>
        </p:nvSpPr>
        <p:spPr>
          <a:xfrm>
            <a:off x="7799019" y="6696905"/>
            <a:ext cx="188685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2400">
                <a:solidFill>
                  <a:srgbClr val="AEA8A5"/>
                </a:solidFill>
                <a:latin typeface="Armin Grotesk SemiBold"/>
                <a:ea typeface="Armin Grotesk SemiBold"/>
                <a:cs typeface="Armin Grotesk SemiBold"/>
                <a:sym typeface="Armin Grotesk SemiBold"/>
              </a:defRPr>
            </a:lvl1pPr>
          </a:lstStyle>
          <a:p>
            <a:r>
              <a:rPr lang="lv-LV" dirty="0"/>
              <a:t>09</a:t>
            </a:r>
            <a:r>
              <a:rPr dirty="0"/>
              <a:t>.2024.</a:t>
            </a:r>
          </a:p>
        </p:txBody>
      </p:sp>
      <p:sp>
        <p:nvSpPr>
          <p:cNvPr id="140" name="object 35"/>
          <p:cNvSpPr txBox="1">
            <a:spLocks noGrp="1"/>
          </p:cNvSpPr>
          <p:nvPr>
            <p:ph type="title"/>
          </p:nvPr>
        </p:nvSpPr>
        <p:spPr>
          <a:xfrm>
            <a:off x="7773899" y="1736942"/>
            <a:ext cx="12951656" cy="361027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70000"/>
              </a:lnSpc>
              <a:defRPr sz="7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LIAA atbalsts</a:t>
            </a:r>
            <a:br>
              <a:rPr dirty="0"/>
            </a:br>
            <a:endParaRPr dirty="0"/>
          </a:p>
        </p:txBody>
      </p:sp>
      <p:pic>
        <p:nvPicPr>
          <p:cNvPr id="141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8518" y="9396623"/>
            <a:ext cx="4201885" cy="14230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20230509_115249.jpg" descr="20230509_1152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" y="-145382"/>
            <a:ext cx="20098933" cy="5465016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extBox 1"/>
          <p:cNvSpPr txBox="1"/>
          <p:nvPr/>
        </p:nvSpPr>
        <p:spPr>
          <a:xfrm>
            <a:off x="982971" y="5695979"/>
            <a:ext cx="18036828" cy="1057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/>
              <a:t>MVU </a:t>
            </a:r>
            <a:r>
              <a:rPr dirty="0" err="1"/>
              <a:t>inovatīvās</a:t>
            </a:r>
            <a:r>
              <a:rPr dirty="0"/>
              <a:t> </a:t>
            </a:r>
            <a:r>
              <a:rPr dirty="0" err="1"/>
              <a:t>uzņēmējdarbības</a:t>
            </a:r>
            <a:r>
              <a:rPr dirty="0"/>
              <a:t> </a:t>
            </a:r>
            <a:r>
              <a:rPr dirty="0" err="1"/>
              <a:t>attīstība</a:t>
            </a:r>
            <a:endParaRPr dirty="0"/>
          </a:p>
        </p:txBody>
      </p:sp>
      <p:sp>
        <p:nvSpPr>
          <p:cNvPr id="145" name="Projekta kopējais finansējums - 61 805 739 EUR  Eksporta atbalsta nodrošināšanai – 24,94 M EUR: •   grantiem – 13,03 M EUR •   3 LIAA jaunām pārstāvniecībām – 1,44 M EUR •   LIAA organizētām eksporta atbalsta aktivitātēm – 6,76 M EUR…"/>
          <p:cNvSpPr txBox="1"/>
          <p:nvPr/>
        </p:nvSpPr>
        <p:spPr>
          <a:xfrm>
            <a:off x="1023281" y="7053505"/>
            <a:ext cx="11505542" cy="2167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507023">
              <a:lnSpc>
                <a:spcPct val="80000"/>
              </a:lnSpc>
              <a:defRPr sz="21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>
                <a:latin typeface="+mj-lt"/>
              </a:rPr>
              <a:t>Eksports</a:t>
            </a:r>
          </a:p>
          <a:p>
            <a:pPr defTabSz="1507023">
              <a:lnSpc>
                <a:spcPct val="80000"/>
              </a:lnSpc>
              <a:defRPr sz="21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>
                <a:latin typeface="+mj-lt"/>
              </a:rPr>
              <a:t>Biznesa </a:t>
            </a:r>
            <a:r>
              <a:rPr dirty="0" err="1">
                <a:latin typeface="+mj-lt"/>
              </a:rPr>
              <a:t>inkubācija</a:t>
            </a:r>
            <a:br>
              <a:rPr dirty="0">
                <a:latin typeface="+mj-lt"/>
              </a:rPr>
            </a:br>
            <a:r>
              <a:rPr dirty="0" err="1">
                <a:latin typeface="+mj-lt"/>
              </a:rPr>
              <a:t>Inovācijas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motivācija</a:t>
            </a:r>
            <a:endParaRPr dirty="0">
              <a:latin typeface="+mj-lt"/>
            </a:endParaRPr>
          </a:p>
          <a:p>
            <a:pPr defTabSz="1507023">
              <a:lnSpc>
                <a:spcPct val="80000"/>
              </a:lnSpc>
              <a:defRPr sz="21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dirty="0">
              <a:latin typeface="+mj-lt"/>
            </a:endParaRPr>
          </a:p>
          <a:p>
            <a:pPr defTabSz="1507023">
              <a:lnSpc>
                <a:spcPct val="80000"/>
              </a:lnSpc>
              <a:defRPr sz="21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>
                <a:latin typeface="+mj-lt"/>
              </a:rPr>
              <a:t>Atbalsts </a:t>
            </a:r>
            <a:r>
              <a:rPr dirty="0" err="1">
                <a:latin typeface="+mj-lt"/>
              </a:rPr>
              <a:t>pieejams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līdz</a:t>
            </a:r>
            <a:r>
              <a:rPr dirty="0">
                <a:latin typeface="+mj-lt"/>
              </a:rPr>
              <a:t> 2027. gada 30. </a:t>
            </a:r>
            <a:r>
              <a:rPr dirty="0" err="1">
                <a:latin typeface="+mj-lt"/>
              </a:rPr>
              <a:t>jūnijam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vai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kamēr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pieejams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finansējums</a:t>
            </a:r>
            <a:br>
              <a:rPr dirty="0"/>
            </a:br>
            <a:br>
              <a:rPr dirty="0"/>
            </a:br>
            <a:br>
              <a:rPr dirty="0"/>
            </a:b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IMG_20231012_150720.jpg" descr="IMG_20231012_1507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9649" y="0"/>
            <a:ext cx="6982114" cy="11303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Rectangle"/>
          <p:cNvSpPr/>
          <p:nvPr/>
        </p:nvSpPr>
        <p:spPr>
          <a:xfrm>
            <a:off x="15271979" y="7809727"/>
            <a:ext cx="3877453" cy="4324359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151" name="object 2"/>
          <p:cNvSpPr txBox="1"/>
          <p:nvPr/>
        </p:nvSpPr>
        <p:spPr>
          <a:xfrm>
            <a:off x="15734199" y="8573330"/>
            <a:ext cx="2953015" cy="1287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ctr">
              <a:lnSpc>
                <a:spcPct val="70000"/>
              </a:lnSpc>
              <a:defRPr sz="36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Atvērta</a:t>
            </a:r>
            <a:r>
              <a:rPr dirty="0"/>
              <a:t> </a:t>
            </a:r>
            <a:r>
              <a:rPr dirty="0" err="1"/>
              <a:t>pieteikšanās</a:t>
            </a:r>
            <a:endParaRPr dirty="0"/>
          </a:p>
        </p:txBody>
      </p:sp>
      <p:sp>
        <p:nvSpPr>
          <p:cNvPr id="152" name="object 2"/>
          <p:cNvSpPr txBox="1"/>
          <p:nvPr/>
        </p:nvSpPr>
        <p:spPr>
          <a:xfrm>
            <a:off x="965193" y="673929"/>
            <a:ext cx="10891572" cy="1287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t>Eksporta atbalsts</a:t>
            </a:r>
          </a:p>
        </p:txBody>
      </p:sp>
      <p:sp>
        <p:nvSpPr>
          <p:cNvPr id="153" name="object 3"/>
          <p:cNvSpPr txBox="1"/>
          <p:nvPr/>
        </p:nvSpPr>
        <p:spPr>
          <a:xfrm>
            <a:off x="1075979" y="2538981"/>
            <a:ext cx="10891571" cy="5104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Granti</a:t>
            </a:r>
            <a:r>
              <a:rPr dirty="0"/>
              <a:t> 60% </a:t>
            </a:r>
            <a:r>
              <a:rPr dirty="0" err="1"/>
              <a:t>apmērā</a:t>
            </a:r>
            <a:r>
              <a:rPr dirty="0"/>
              <a:t>:</a:t>
            </a:r>
            <a:endParaRPr dirty="0">
              <a:solidFill>
                <a:srgbClr val="FFFFFF"/>
              </a:solidFill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Eksporta</a:t>
            </a:r>
            <a:r>
              <a:rPr dirty="0"/>
              <a:t> atbalsta </a:t>
            </a:r>
            <a:r>
              <a:rPr dirty="0" err="1"/>
              <a:t>darbībām</a:t>
            </a:r>
            <a:r>
              <a:rPr dirty="0"/>
              <a:t> </a:t>
            </a:r>
            <a:r>
              <a:rPr dirty="0" err="1"/>
              <a:t>saskaņā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iesniegto</a:t>
            </a:r>
            <a:r>
              <a:rPr dirty="0"/>
              <a:t> </a:t>
            </a:r>
            <a:r>
              <a:rPr dirty="0" err="1"/>
              <a:t>plānu</a:t>
            </a:r>
            <a:r>
              <a:rPr dirty="0"/>
              <a:t> </a:t>
            </a: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/>
              <a:t>LIAA </a:t>
            </a:r>
            <a:r>
              <a:rPr dirty="0" err="1"/>
              <a:t>organizētām</a:t>
            </a:r>
            <a:r>
              <a:rPr dirty="0"/>
              <a:t> </a:t>
            </a:r>
            <a:r>
              <a:rPr dirty="0" err="1"/>
              <a:t>Latvijas</a:t>
            </a:r>
            <a:r>
              <a:rPr dirty="0"/>
              <a:t> </a:t>
            </a:r>
            <a:r>
              <a:rPr dirty="0" err="1"/>
              <a:t>augstu</a:t>
            </a:r>
            <a:r>
              <a:rPr dirty="0"/>
              <a:t> </a:t>
            </a:r>
            <a:r>
              <a:rPr dirty="0" err="1"/>
              <a:t>valsts</a:t>
            </a:r>
            <a:r>
              <a:rPr dirty="0"/>
              <a:t> </a:t>
            </a:r>
            <a:r>
              <a:rPr dirty="0" err="1"/>
              <a:t>amatpersonu</a:t>
            </a:r>
            <a:r>
              <a:rPr dirty="0"/>
              <a:t> </a:t>
            </a:r>
            <a:r>
              <a:rPr dirty="0" err="1"/>
              <a:t>vizītēm</a:t>
            </a:r>
            <a:r>
              <a:rPr dirty="0"/>
              <a:t> </a:t>
            </a: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/>
              <a:t>LIAA </a:t>
            </a:r>
            <a:r>
              <a:rPr dirty="0" err="1"/>
              <a:t>organizētām</a:t>
            </a:r>
            <a:r>
              <a:rPr dirty="0"/>
              <a:t> </a:t>
            </a:r>
            <a:r>
              <a:rPr dirty="0" err="1"/>
              <a:t>tirdzniecības</a:t>
            </a:r>
            <a:r>
              <a:rPr dirty="0"/>
              <a:t> </a:t>
            </a:r>
            <a:r>
              <a:rPr dirty="0" err="1"/>
              <a:t>misijām</a:t>
            </a:r>
            <a:r>
              <a:rPr dirty="0"/>
              <a:t>  </a:t>
            </a: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Starptautisku</a:t>
            </a:r>
            <a:r>
              <a:rPr dirty="0"/>
              <a:t> </a:t>
            </a:r>
            <a:r>
              <a:rPr dirty="0" err="1"/>
              <a:t>sporta</a:t>
            </a:r>
            <a:r>
              <a:rPr dirty="0"/>
              <a:t> </a:t>
            </a:r>
            <a:r>
              <a:rPr dirty="0" err="1"/>
              <a:t>pasākumu</a:t>
            </a:r>
            <a:r>
              <a:rPr dirty="0"/>
              <a:t> un </a:t>
            </a:r>
            <a:r>
              <a:rPr dirty="0" err="1"/>
              <a:t>starptautisku</a:t>
            </a:r>
            <a:r>
              <a:rPr dirty="0"/>
              <a:t> </a:t>
            </a:r>
            <a:r>
              <a:rPr dirty="0" err="1"/>
              <a:t>izstāžu</a:t>
            </a:r>
            <a:r>
              <a:rPr dirty="0"/>
              <a:t> </a:t>
            </a:r>
            <a:r>
              <a:rPr dirty="0" err="1"/>
              <a:t>organizēšanai</a:t>
            </a:r>
            <a:r>
              <a:rPr dirty="0"/>
              <a:t> </a:t>
            </a:r>
            <a:r>
              <a:rPr dirty="0" err="1"/>
              <a:t>Latvijā</a:t>
            </a:r>
            <a:r>
              <a:rPr dirty="0"/>
              <a:t> </a:t>
            </a:r>
            <a:r>
              <a:rPr dirty="0" err="1"/>
              <a:t>saskaņā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iesniegto</a:t>
            </a:r>
            <a:r>
              <a:rPr dirty="0"/>
              <a:t> </a:t>
            </a:r>
            <a:r>
              <a:rPr dirty="0" err="1"/>
              <a:t>pieteikumu</a:t>
            </a:r>
            <a:endParaRPr dirty="0"/>
          </a:p>
          <a:p>
            <a:pPr marL="342900" indent="-342900">
              <a:lnSpc>
                <a:spcPct val="80000"/>
              </a:lnSpc>
              <a:buClr>
                <a:srgbClr val="A7A7A7"/>
              </a:buClr>
              <a:buSzPct val="100000"/>
              <a:buFont typeface="Arial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>
              <a:lnSpc>
                <a:spcPct val="80000"/>
              </a:lnSpc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sz="2400" dirty="0">
                <a:solidFill>
                  <a:srgbClr val="A7A7A7"/>
                </a:solidFill>
                <a:latin typeface="Armin Grotesk UltraBold"/>
              </a:rPr>
              <a:t>100% atbalsts</a:t>
            </a:r>
            <a:r>
              <a:rPr lang="lv-LV" sz="2400" dirty="0">
                <a:solidFill>
                  <a:srgbClr val="A7A7A7"/>
                </a:solidFill>
                <a:latin typeface="Armin Grotesk UltraBold"/>
              </a:rPr>
              <a:t>:</a:t>
            </a:r>
            <a:r>
              <a:rPr sz="2400" dirty="0">
                <a:solidFill>
                  <a:srgbClr val="A7A7A7"/>
                </a:solidFill>
                <a:latin typeface="Armin Grotesk UltraBold"/>
              </a:rPr>
              <a:t> </a:t>
            </a:r>
            <a:r>
              <a:rPr dirty="0">
                <a:solidFill>
                  <a:schemeClr val="bg1"/>
                </a:solidFill>
                <a:latin typeface="+mj-lt"/>
              </a:rPr>
              <a:t>LIAA </a:t>
            </a:r>
            <a:r>
              <a:rPr dirty="0" err="1">
                <a:solidFill>
                  <a:schemeClr val="bg1"/>
                </a:solidFill>
                <a:latin typeface="+mj-lt"/>
              </a:rPr>
              <a:t>organizētiem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nacionālajiem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stendiem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starptautiskajās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izstādēs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>
              <a:lnSpc>
                <a:spcPct val="80000"/>
              </a:lnSpc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Citi </a:t>
            </a:r>
            <a:r>
              <a:rPr dirty="0" err="1"/>
              <a:t>pakalpojumi</a:t>
            </a:r>
            <a:r>
              <a:rPr dirty="0"/>
              <a:t>:</a:t>
            </a: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Uzņēmējdarbības</a:t>
            </a:r>
            <a:r>
              <a:rPr dirty="0"/>
              <a:t> un </a:t>
            </a:r>
            <a:r>
              <a:rPr dirty="0" err="1"/>
              <a:t>eksporta</a:t>
            </a:r>
            <a:r>
              <a:rPr dirty="0"/>
              <a:t> </a:t>
            </a:r>
            <a:r>
              <a:rPr dirty="0" err="1"/>
              <a:t>veicināšanas</a:t>
            </a:r>
            <a:r>
              <a:rPr dirty="0"/>
              <a:t> </a:t>
            </a:r>
            <a:r>
              <a:rPr dirty="0" err="1"/>
              <a:t>pasākumi</a:t>
            </a:r>
            <a:r>
              <a:rPr dirty="0"/>
              <a:t> </a:t>
            </a:r>
            <a:r>
              <a:rPr dirty="0" err="1"/>
              <a:t>klātienē</a:t>
            </a:r>
            <a:r>
              <a:rPr dirty="0"/>
              <a:t> un </a:t>
            </a:r>
            <a:r>
              <a:rPr dirty="0" err="1"/>
              <a:t>tiešsaistē</a:t>
            </a:r>
            <a:r>
              <a:rPr dirty="0"/>
              <a:t> </a:t>
            </a: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Kontaktu</a:t>
            </a:r>
            <a:r>
              <a:rPr dirty="0"/>
              <a:t> </a:t>
            </a:r>
            <a:r>
              <a:rPr dirty="0" err="1"/>
              <a:t>dibināšana</a:t>
            </a:r>
            <a:r>
              <a:rPr dirty="0"/>
              <a:t> </a:t>
            </a:r>
            <a:r>
              <a:rPr dirty="0" err="1"/>
              <a:t>ārvalstīs</a:t>
            </a: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/>
              <a:t>LIAA </a:t>
            </a:r>
            <a:r>
              <a:rPr dirty="0" err="1"/>
              <a:t>pārstāvniecības</a:t>
            </a:r>
            <a:r>
              <a:rPr dirty="0"/>
              <a:t> </a:t>
            </a:r>
            <a:r>
              <a:rPr dirty="0" err="1"/>
              <a:t>ārvalstīs</a:t>
            </a:r>
            <a:endParaRPr dirty="0"/>
          </a:p>
          <a:p>
            <a:pPr marL="254000" indent="-254000">
              <a:lnSpc>
                <a:spcPct val="80000"/>
              </a:lnSpc>
              <a:buClr>
                <a:srgbClr val="A7A7A7"/>
              </a:buClr>
              <a:buSzPct val="10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dirty="0"/>
          </a:p>
          <a:p>
            <a:pPr>
              <a:lnSpc>
                <a:spcPct val="80000"/>
              </a:lnSpc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object 3"/>
          <p:cNvSpPr txBox="1"/>
          <p:nvPr/>
        </p:nvSpPr>
        <p:spPr>
          <a:xfrm>
            <a:off x="1075979" y="2538981"/>
            <a:ext cx="11711766" cy="3323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Clr>
                <a:srgbClr val="7C1752"/>
              </a:buClr>
              <a:buSzPct val="150000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A7A7A7"/>
                </a:solidFill>
              </a:rPr>
              <a:t>Atbalsta saņēmēji, kuri atbilst sīko (mikro), mazo un vidējo komersantu (MVK) statusam:</a:t>
            </a:r>
          </a:p>
          <a:p>
            <a:pPr marL="317500" lvl="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Komersanti </a:t>
            </a:r>
          </a:p>
          <a:p>
            <a:pPr marL="317500" lvl="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Biedrības, kurās apvienojušies vismaz 5 komersanti </a:t>
            </a:r>
          </a:p>
          <a:p>
            <a:pPr marL="317500" lvl="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Nodibinājumi, ja starp dibinātājiem un to biedriem ir vismaz 5 komersanti </a:t>
            </a:r>
          </a:p>
          <a:p>
            <a:pPr marL="317500" lvl="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Kooperatīvās sabiedrības, kurās apvienojušies vismaz 3 komersanti </a:t>
            </a:r>
          </a:p>
          <a:p>
            <a:pPr marL="317500" lvl="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Zemnieku vai zvejnieku saimniecības </a:t>
            </a:r>
          </a:p>
          <a:p>
            <a:pPr marL="317500" lvl="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Jaunuzņēmumi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vai komersanti, kuri saņem atbalstu Eiropas līmeņa projektos</a:t>
            </a: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>
              <a:latin typeface="Armin Grotesk Regular"/>
              <a:ea typeface="+mj-ea"/>
              <a:cs typeface="+mj-cs"/>
              <a:sym typeface="Armin Grotesk Regular"/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>
              <a:latin typeface="Armin Grotesk Regular"/>
              <a:ea typeface="Armin Grotesk SemiBold"/>
              <a:cs typeface="Armin Grotesk SemiBold"/>
              <a:sym typeface="Armin Grotesk SemiBold"/>
            </a:endParaRPr>
          </a:p>
        </p:txBody>
      </p:sp>
      <p:pic>
        <p:nvPicPr>
          <p:cNvPr id="158" name="IMG_20231012_150720.jpg" descr="IMG_20231012_1507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9649" y="0"/>
            <a:ext cx="6982114" cy="11303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Rectangle"/>
          <p:cNvSpPr/>
          <p:nvPr/>
        </p:nvSpPr>
        <p:spPr>
          <a:xfrm>
            <a:off x="15271979" y="7809727"/>
            <a:ext cx="3877453" cy="4324359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160" name="object 2"/>
          <p:cNvSpPr txBox="1">
            <a:spLocks noGrp="1"/>
          </p:cNvSpPr>
          <p:nvPr>
            <p:ph type="title"/>
          </p:nvPr>
        </p:nvSpPr>
        <p:spPr>
          <a:xfrm>
            <a:off x="15734199" y="8573330"/>
            <a:ext cx="2953015" cy="1287860"/>
          </a:xfrm>
          <a:prstGeom prst="rect">
            <a:avLst/>
          </a:prstGeom>
        </p:spPr>
        <p:txBody>
          <a:bodyPr lIns="45718" tIns="45718" rIns="45718" bIns="45718"/>
          <a:lstStyle>
            <a:lvl1pPr algn="ctr">
              <a:lnSpc>
                <a:spcPct val="70000"/>
              </a:lnSpc>
              <a:defRPr sz="36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Atvērta</a:t>
            </a:r>
            <a:r>
              <a:rPr dirty="0"/>
              <a:t> </a:t>
            </a:r>
            <a:r>
              <a:rPr dirty="0" err="1"/>
              <a:t>pieteikšanās</a:t>
            </a:r>
            <a:endParaRPr dirty="0"/>
          </a:p>
        </p:txBody>
      </p:sp>
      <p:sp>
        <p:nvSpPr>
          <p:cNvPr id="161" name="object 2"/>
          <p:cNvSpPr txBox="1"/>
          <p:nvPr/>
        </p:nvSpPr>
        <p:spPr>
          <a:xfrm>
            <a:off x="965193" y="673929"/>
            <a:ext cx="10891572" cy="1287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t>Eksporta atbalsts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object 4"/>
          <p:cNvGrpSpPr/>
          <p:nvPr/>
        </p:nvGrpSpPr>
        <p:grpSpPr>
          <a:xfrm>
            <a:off x="13701046" y="-121926"/>
            <a:ext cx="6961858" cy="11545835"/>
            <a:chOff x="-1" y="-1"/>
            <a:chExt cx="6961856" cy="11545833"/>
          </a:xfrm>
        </p:grpSpPr>
        <p:pic>
          <p:nvPicPr>
            <p:cNvPr id="165" name="object 5" descr="object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-2"/>
              <a:ext cx="6959264" cy="115458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6" name="object 6" descr="object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437" y="1183"/>
              <a:ext cx="6921419" cy="115445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8" name="object 2"/>
          <p:cNvSpPr txBox="1"/>
          <p:nvPr/>
        </p:nvSpPr>
        <p:spPr>
          <a:xfrm>
            <a:off x="965192" y="673928"/>
            <a:ext cx="12428109" cy="2900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Kvalitātes</a:t>
            </a:r>
            <a:r>
              <a:rPr dirty="0"/>
              <a:t> </a:t>
            </a:r>
            <a:r>
              <a:rPr dirty="0" err="1"/>
              <a:t>kritēriji</a:t>
            </a:r>
            <a:r>
              <a:rPr dirty="0"/>
              <a:t> </a:t>
            </a:r>
            <a:r>
              <a:rPr dirty="0" err="1"/>
              <a:t>eksporta</a:t>
            </a:r>
            <a:r>
              <a:rPr dirty="0"/>
              <a:t> atbalsta </a:t>
            </a:r>
            <a:r>
              <a:rPr dirty="0" err="1"/>
              <a:t>nodrošināšanai</a:t>
            </a:r>
            <a:r>
              <a:rPr dirty="0"/>
              <a:t> </a:t>
            </a:r>
            <a:br>
              <a:rPr dirty="0"/>
            </a:br>
            <a:r>
              <a:rPr dirty="0" err="1">
                <a:latin typeface="+mj-lt"/>
                <a:ea typeface="+mj-ea"/>
                <a:cs typeface="+mj-cs"/>
                <a:sym typeface="Armin Grotesk Regular"/>
              </a:rPr>
              <a:t>Minimālais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 </a:t>
            </a:r>
            <a:r>
              <a:rPr dirty="0" err="1">
                <a:latin typeface="+mj-lt"/>
                <a:ea typeface="+mj-ea"/>
                <a:cs typeface="+mj-cs"/>
                <a:sym typeface="Armin Grotesk Regular"/>
              </a:rPr>
              <a:t>punktu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 </a:t>
            </a:r>
            <a:r>
              <a:rPr dirty="0" err="1">
                <a:latin typeface="+mj-lt"/>
                <a:ea typeface="+mj-ea"/>
                <a:cs typeface="+mj-cs"/>
                <a:sym typeface="Armin Grotesk Regular"/>
              </a:rPr>
              <a:t>skaits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 – 9</a:t>
            </a:r>
          </a:p>
        </p:txBody>
      </p:sp>
      <p:graphicFrame>
        <p:nvGraphicFramePr>
          <p:cNvPr id="169" name="Table 1"/>
          <p:cNvGraphicFramePr/>
          <p:nvPr>
            <p:extLst>
              <p:ext uri="{D42A27DB-BD31-4B8C-83A1-F6EECF244321}">
                <p14:modId xmlns:p14="http://schemas.microsoft.com/office/powerpoint/2010/main" val="1614640474"/>
              </p:ext>
            </p:extLst>
          </p:nvPr>
        </p:nvGraphicFramePr>
        <p:xfrm>
          <a:off x="1060358" y="3888259"/>
          <a:ext cx="10694762" cy="469837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557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2099">
                <a:tc gridSpan="2">
                  <a:txBody>
                    <a:bodyPr/>
                    <a:lstStyle/>
                    <a:p>
                      <a:pPr marL="127000" algn="l"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dirty="0" err="1"/>
                        <a:t>Pašpārbaudes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kalkulators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pieejams</a:t>
                      </a:r>
                      <a:r>
                        <a:rPr dirty="0"/>
                        <a:t> </a:t>
                      </a:r>
                      <a:r>
                        <a:rPr u="sng" dirty="0"/>
                        <a:t>business.gov.lv </a:t>
                      </a:r>
                    </a:p>
                  </a:txBody>
                  <a:tcPr marL="12700" marR="12700" marT="12700" marB="1270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7C175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099">
                <a:tc>
                  <a:txBody>
                    <a:bodyPr/>
                    <a:lstStyle/>
                    <a:p>
                      <a:pPr marL="127000" algn="l"/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Atbalsta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saņēmēja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neto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apgrozījums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atbalsta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saņemšanas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nozarē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pēdējā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noslēgtā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finanšu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gadā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</a:p>
                  </a:txBody>
                  <a:tcPr marL="45720" marR="4572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127000" algn="l">
                        <a:defRPr sz="1600">
                          <a:solidFill>
                            <a:srgbClr val="FFFFFF"/>
                          </a:solidFill>
                          <a:sym typeface="Helvetica"/>
                        </a:defRPr>
                      </a:pPr>
                      <a:r>
                        <a:rPr sz="1800">
                          <a:latin typeface="+mj-lt"/>
                        </a:rPr>
                        <a:t>(līdz 5 punktiem)</a:t>
                      </a:r>
                    </a:p>
                  </a:txBody>
                  <a:tcPr marL="45720" marR="4572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2099">
                <a:tc>
                  <a:txBody>
                    <a:bodyPr/>
                    <a:lstStyle/>
                    <a:p>
                      <a:pPr marL="127000" algn="l">
                        <a:defRPr sz="1600">
                          <a:solidFill>
                            <a:srgbClr val="FFFFFF"/>
                          </a:solidFill>
                          <a:sym typeface="Helvetica"/>
                        </a:defRPr>
                      </a:pPr>
                      <a:r>
                        <a:rPr sz="1800" dirty="0" err="1">
                          <a:latin typeface="+mj-lt"/>
                        </a:rPr>
                        <a:t>Nozaru</a:t>
                      </a:r>
                      <a:r>
                        <a:rPr sz="1800" dirty="0">
                          <a:latin typeface="+mj-lt"/>
                        </a:rPr>
                        <a:t> </a:t>
                      </a:r>
                      <a:r>
                        <a:rPr sz="1800" dirty="0" err="1">
                          <a:latin typeface="+mj-lt"/>
                        </a:rPr>
                        <a:t>dalījums</a:t>
                      </a:r>
                      <a:r>
                        <a:rPr sz="1800" dirty="0">
                          <a:latin typeface="+mj-lt"/>
                        </a:rPr>
                        <a:t> </a:t>
                      </a:r>
                      <a:r>
                        <a:rPr sz="1800" dirty="0" err="1">
                          <a:latin typeface="+mj-lt"/>
                        </a:rPr>
                        <a:t>pēc</a:t>
                      </a:r>
                      <a:r>
                        <a:rPr sz="1800" dirty="0">
                          <a:latin typeface="+mj-lt"/>
                        </a:rPr>
                        <a:t> </a:t>
                      </a:r>
                      <a:r>
                        <a:rPr sz="1800" dirty="0" err="1">
                          <a:latin typeface="+mj-lt"/>
                        </a:rPr>
                        <a:t>tehnoloģiju</a:t>
                      </a:r>
                      <a:r>
                        <a:rPr sz="1800" dirty="0">
                          <a:latin typeface="+mj-lt"/>
                        </a:rPr>
                        <a:t>/</a:t>
                      </a:r>
                      <a:r>
                        <a:rPr sz="1800" dirty="0" err="1">
                          <a:latin typeface="+mj-lt"/>
                        </a:rPr>
                        <a:t>zināšanu</a:t>
                      </a:r>
                      <a:r>
                        <a:rPr sz="1800" dirty="0">
                          <a:latin typeface="+mj-lt"/>
                        </a:rPr>
                        <a:t> </a:t>
                      </a:r>
                      <a:r>
                        <a:rPr sz="1800" dirty="0" err="1">
                          <a:latin typeface="+mj-lt"/>
                        </a:rPr>
                        <a:t>intensitātes</a:t>
                      </a:r>
                      <a:r>
                        <a:rPr sz="1800" dirty="0">
                          <a:latin typeface="+mj-lt"/>
                        </a:rPr>
                        <a:t> (</a:t>
                      </a:r>
                      <a:r>
                        <a:rPr sz="1800" i="1" dirty="0">
                          <a:latin typeface="+mj-lt"/>
                        </a:rPr>
                        <a:t>Eurostat</a:t>
                      </a:r>
                      <a:r>
                        <a:rPr sz="1800" dirty="0">
                          <a:latin typeface="+mj-lt"/>
                        </a:rPr>
                        <a:t> </a:t>
                      </a:r>
                      <a:r>
                        <a:rPr sz="1800" dirty="0" err="1">
                          <a:latin typeface="+mj-lt"/>
                        </a:rPr>
                        <a:t>klasifikācijas</a:t>
                      </a:r>
                      <a:r>
                        <a:rPr sz="1800" dirty="0">
                          <a:latin typeface="+mj-lt"/>
                        </a:rPr>
                        <a:t>) </a:t>
                      </a:r>
                    </a:p>
                  </a:txBody>
                  <a:tcPr marL="12700" marR="12700" marT="12700" marB="1270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l" defTabSz="457200">
                        <a:lnSpc>
                          <a:spcPct val="80000"/>
                        </a:lnSpc>
                      </a:pPr>
                      <a:r>
                        <a:rPr sz="180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(līdz 4 punktiem)</a:t>
                      </a:r>
                    </a:p>
                  </a:txBody>
                  <a:tcPr marL="12700" marR="12700" marT="12700" marB="1270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2099">
                <a:tc>
                  <a:txBody>
                    <a:bodyPr/>
                    <a:lstStyle/>
                    <a:p>
                      <a:pPr marL="127000" algn="l"/>
                      <a:r>
                        <a:rPr sz="180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Atbalsta saņēmēja darbinieku skaits pēdējā noslēgtā finanšu  gadā </a:t>
                      </a:r>
                    </a:p>
                  </a:txBody>
                  <a:tcPr marL="45720" marR="4572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127000" algn="l">
                        <a:defRPr sz="1600">
                          <a:solidFill>
                            <a:srgbClr val="FFFFFF"/>
                          </a:solidFill>
                          <a:sym typeface="Helvetica"/>
                        </a:defRPr>
                      </a:pPr>
                      <a:r>
                        <a:rPr sz="1800">
                          <a:latin typeface="+mj-lt"/>
                        </a:rPr>
                        <a:t>(līdz 4 punktiem)</a:t>
                      </a:r>
                    </a:p>
                  </a:txBody>
                  <a:tcPr marL="45720" marR="4572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2099">
                <a:tc>
                  <a:txBody>
                    <a:bodyPr/>
                    <a:lstStyle/>
                    <a:p>
                      <a:pPr marL="127000" algn="l" defTabSz="457200">
                        <a:lnSpc>
                          <a:spcPct val="80000"/>
                        </a:lnSpc>
                      </a:pPr>
                      <a:r>
                        <a:rPr sz="180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Atbalsta saņēmēja valsts budžetā iemaksātie nodokļi par pēdējo noslēgto finanšu gadu</a:t>
                      </a:r>
                    </a:p>
                  </a:txBody>
                  <a:tcPr marL="12700" marR="12700" marT="12700" marB="1270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l">
                        <a:defRPr sz="1600">
                          <a:solidFill>
                            <a:srgbClr val="FFFFFF"/>
                          </a:solidFill>
                          <a:sym typeface="Helvetica"/>
                        </a:defRPr>
                      </a:pPr>
                      <a:r>
                        <a:rPr sz="1800">
                          <a:latin typeface="+mj-lt"/>
                        </a:rPr>
                        <a:t>(līdz 6 punktiem)</a:t>
                      </a:r>
                    </a:p>
                  </a:txBody>
                  <a:tcPr marL="12700" marR="12700" marT="12700" marB="1270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883">
                <a:tc>
                  <a:txBody>
                    <a:bodyPr/>
                    <a:lstStyle/>
                    <a:p>
                      <a:pPr marL="127000" algn="l"/>
                      <a:r>
                        <a:rPr sz="180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P&amp;A komponente </a:t>
                      </a:r>
                    </a:p>
                  </a:txBody>
                  <a:tcPr marL="45720" marR="4572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127000" algn="l"/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(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līdz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2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punktiem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)</a:t>
                      </a:r>
                    </a:p>
                  </a:txBody>
                  <a:tcPr marL="45720" marR="4572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object 3"/>
          <p:cNvSpPr txBox="1"/>
          <p:nvPr/>
        </p:nvSpPr>
        <p:spPr>
          <a:xfrm>
            <a:off x="1060358" y="3762047"/>
            <a:ext cx="12237778" cy="29546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Neattiecas</a:t>
            </a:r>
            <a:r>
              <a:rPr dirty="0"/>
              <a:t> </a:t>
            </a:r>
            <a:r>
              <a:rPr dirty="0" err="1"/>
              <a:t>uz</a:t>
            </a:r>
            <a:r>
              <a:rPr lang="lv-LV" dirty="0"/>
              <a:t>:</a:t>
            </a:r>
            <a:r>
              <a:rPr dirty="0"/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biedrībām</a:t>
            </a:r>
            <a:r>
              <a:rPr dirty="0">
                <a:solidFill>
                  <a:schemeClr val="bg1"/>
                </a:solidFill>
                <a:latin typeface="+mj-lt"/>
              </a:rPr>
              <a:t>, </a:t>
            </a:r>
            <a:r>
              <a:rPr dirty="0" err="1">
                <a:solidFill>
                  <a:schemeClr val="bg1"/>
                </a:solidFill>
                <a:latin typeface="+mj-lt"/>
              </a:rPr>
              <a:t>nodibinājumiem</a:t>
            </a:r>
            <a:r>
              <a:rPr dirty="0">
                <a:solidFill>
                  <a:schemeClr val="bg1"/>
                </a:solidFill>
                <a:latin typeface="+mj-lt"/>
              </a:rPr>
              <a:t>, </a:t>
            </a:r>
            <a:r>
              <a:rPr dirty="0" err="1">
                <a:solidFill>
                  <a:schemeClr val="bg1"/>
                </a:solidFill>
                <a:latin typeface="+mj-lt"/>
              </a:rPr>
              <a:t>kooperatīvām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sabiedrībām</a:t>
            </a:r>
            <a:r>
              <a:rPr dirty="0">
                <a:solidFill>
                  <a:schemeClr val="bg1"/>
                </a:solidFill>
                <a:latin typeface="+mj-lt"/>
              </a:rPr>
              <a:t>, </a:t>
            </a:r>
            <a:r>
              <a:rPr dirty="0" err="1">
                <a:solidFill>
                  <a:schemeClr val="bg1"/>
                </a:solidFill>
                <a:latin typeface="+mj-lt"/>
              </a:rPr>
              <a:t>jaunuzņēmumiem</a:t>
            </a:r>
            <a:r>
              <a:rPr dirty="0">
                <a:solidFill>
                  <a:schemeClr val="bg1"/>
                </a:solidFill>
                <a:latin typeface="+mj-lt"/>
              </a:rPr>
              <a:t> un </a:t>
            </a:r>
            <a:r>
              <a:rPr dirty="0" err="1">
                <a:solidFill>
                  <a:schemeClr val="bg1"/>
                </a:solidFill>
                <a:latin typeface="+mj-lt"/>
              </a:rPr>
              <a:t>komersanti</a:t>
            </a:r>
            <a:r>
              <a:rPr lang="lv-LV" dirty="0" err="1">
                <a:solidFill>
                  <a:schemeClr val="bg1"/>
                </a:solidFill>
                <a:latin typeface="+mj-lt"/>
              </a:rPr>
              <a:t>em</a:t>
            </a:r>
            <a:r>
              <a:rPr dirty="0">
                <a:solidFill>
                  <a:schemeClr val="bg1"/>
                </a:solidFill>
                <a:latin typeface="+mj-lt"/>
              </a:rPr>
              <a:t>, kas </a:t>
            </a:r>
            <a:r>
              <a:rPr dirty="0" err="1">
                <a:solidFill>
                  <a:schemeClr val="bg1"/>
                </a:solidFill>
                <a:latin typeface="+mj-lt"/>
              </a:rPr>
              <a:t>saņem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atbalstu</a:t>
            </a:r>
            <a:r>
              <a:rPr dirty="0">
                <a:solidFill>
                  <a:schemeClr val="bg1"/>
                </a:solidFill>
                <a:latin typeface="+mj-lt"/>
              </a:rPr>
              <a:t> Eiropas </a:t>
            </a:r>
            <a:r>
              <a:rPr dirty="0" err="1">
                <a:solidFill>
                  <a:schemeClr val="bg1"/>
                </a:solidFill>
                <a:latin typeface="+mj-lt"/>
              </a:rPr>
              <a:t>līmeņa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projektos</a:t>
            </a:r>
            <a:endParaRPr dirty="0">
              <a:solidFill>
                <a:schemeClr val="bg1"/>
              </a:solidFill>
              <a:latin typeface="+mj-lt"/>
            </a:endParaRPr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Attiecas</a:t>
            </a:r>
            <a:r>
              <a:rPr dirty="0"/>
              <a:t> </a:t>
            </a:r>
            <a:r>
              <a:rPr dirty="0" err="1"/>
              <a:t>uz</a:t>
            </a:r>
            <a:r>
              <a:rPr dirty="0"/>
              <a:t>:</a:t>
            </a: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/>
              <a:t>Eksporta atbalsta </a:t>
            </a:r>
            <a:r>
              <a:rPr dirty="0" err="1"/>
              <a:t>darbībām</a:t>
            </a: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/>
              <a:t>LIAA </a:t>
            </a:r>
            <a:r>
              <a:rPr dirty="0" err="1"/>
              <a:t>organizētām</a:t>
            </a:r>
            <a:r>
              <a:rPr dirty="0"/>
              <a:t> </a:t>
            </a:r>
            <a:r>
              <a:rPr dirty="0" err="1"/>
              <a:t>Latvijas</a:t>
            </a:r>
            <a:r>
              <a:rPr dirty="0"/>
              <a:t> </a:t>
            </a:r>
            <a:r>
              <a:rPr dirty="0" err="1"/>
              <a:t>augstu</a:t>
            </a:r>
            <a:r>
              <a:rPr dirty="0"/>
              <a:t> </a:t>
            </a:r>
            <a:r>
              <a:rPr dirty="0" err="1"/>
              <a:t>valsts</a:t>
            </a:r>
            <a:r>
              <a:rPr dirty="0"/>
              <a:t> </a:t>
            </a:r>
            <a:r>
              <a:rPr dirty="0" err="1"/>
              <a:t>amatpersonu</a:t>
            </a:r>
            <a:r>
              <a:rPr dirty="0"/>
              <a:t> </a:t>
            </a:r>
            <a:r>
              <a:rPr dirty="0" err="1"/>
              <a:t>vizītēm</a:t>
            </a: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/>
              <a:t>LIAA </a:t>
            </a:r>
            <a:r>
              <a:rPr dirty="0" err="1"/>
              <a:t>organizētām</a:t>
            </a:r>
            <a:r>
              <a:rPr dirty="0"/>
              <a:t> </a:t>
            </a:r>
            <a:r>
              <a:rPr dirty="0" err="1"/>
              <a:t>tirdzniecības</a:t>
            </a:r>
            <a:r>
              <a:rPr dirty="0"/>
              <a:t> </a:t>
            </a:r>
            <a:r>
              <a:rPr dirty="0" err="1"/>
              <a:t>misijām</a:t>
            </a: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Nacionālajiem</a:t>
            </a:r>
            <a:r>
              <a:rPr dirty="0"/>
              <a:t> </a:t>
            </a:r>
            <a:r>
              <a:rPr dirty="0" err="1"/>
              <a:t>stendiem</a:t>
            </a:r>
            <a:r>
              <a:rPr dirty="0"/>
              <a:t> </a:t>
            </a:r>
            <a:r>
              <a:rPr dirty="0" err="1"/>
              <a:t>starptautiskajās</a:t>
            </a:r>
            <a:r>
              <a:rPr dirty="0"/>
              <a:t> </a:t>
            </a:r>
            <a:r>
              <a:rPr dirty="0" err="1"/>
              <a:t>izstādēs</a:t>
            </a:r>
            <a:r>
              <a:rPr dirty="0"/>
              <a:t> </a:t>
            </a:r>
          </a:p>
        </p:txBody>
      </p:sp>
      <p:grpSp>
        <p:nvGrpSpPr>
          <p:cNvPr id="176" name="object 4"/>
          <p:cNvGrpSpPr/>
          <p:nvPr/>
        </p:nvGrpSpPr>
        <p:grpSpPr>
          <a:xfrm>
            <a:off x="13701046" y="-121926"/>
            <a:ext cx="6961858" cy="11545835"/>
            <a:chOff x="-1" y="-1"/>
            <a:chExt cx="6961856" cy="11545833"/>
          </a:xfrm>
        </p:grpSpPr>
        <p:pic>
          <p:nvPicPr>
            <p:cNvPr id="174" name="object 5" descr="object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" y="-2"/>
              <a:ext cx="6959264" cy="115458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5" name="object 6" descr="object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37" y="1183"/>
              <a:ext cx="6921419" cy="115445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7" name="object 2"/>
          <p:cNvSpPr txBox="1"/>
          <p:nvPr/>
        </p:nvSpPr>
        <p:spPr>
          <a:xfrm>
            <a:off x="965192" y="673928"/>
            <a:ext cx="12428109" cy="2900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Kvalitātes</a:t>
            </a:r>
            <a:r>
              <a:rPr dirty="0"/>
              <a:t> </a:t>
            </a:r>
            <a:r>
              <a:rPr dirty="0" err="1"/>
              <a:t>kritēriji</a:t>
            </a:r>
            <a:r>
              <a:rPr dirty="0"/>
              <a:t> </a:t>
            </a:r>
            <a:r>
              <a:rPr dirty="0" err="1"/>
              <a:t>eksporta</a:t>
            </a:r>
            <a:r>
              <a:rPr dirty="0"/>
              <a:t> atbalsta </a:t>
            </a:r>
            <a:r>
              <a:rPr dirty="0" err="1"/>
              <a:t>nodrošināšanai</a:t>
            </a:r>
            <a:r>
              <a:rPr dirty="0"/>
              <a:t> </a:t>
            </a:r>
            <a:br>
              <a:rPr dirty="0"/>
            </a:br>
            <a:r>
              <a:rPr dirty="0" err="1">
                <a:latin typeface="+mj-lt"/>
                <a:ea typeface="+mj-ea"/>
                <a:cs typeface="+mj-cs"/>
                <a:sym typeface="Armin Grotesk Regular"/>
              </a:rPr>
              <a:t>Minimālais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 </a:t>
            </a:r>
            <a:r>
              <a:rPr dirty="0" err="1">
                <a:latin typeface="+mj-lt"/>
                <a:ea typeface="+mj-ea"/>
                <a:cs typeface="+mj-cs"/>
                <a:sym typeface="Armin Grotesk Regular"/>
              </a:rPr>
              <a:t>punktu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 </a:t>
            </a:r>
            <a:r>
              <a:rPr dirty="0" err="1">
                <a:latin typeface="+mj-lt"/>
                <a:ea typeface="+mj-ea"/>
                <a:cs typeface="+mj-cs"/>
                <a:sym typeface="Armin Grotesk Regular"/>
              </a:rPr>
              <a:t>skaits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 – 9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object 4" descr="objec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212" y="6601966"/>
            <a:ext cx="3654558" cy="4700019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object 7"/>
          <p:cNvSpPr txBox="1"/>
          <p:nvPr/>
        </p:nvSpPr>
        <p:spPr>
          <a:xfrm>
            <a:off x="1063881" y="3126047"/>
            <a:ext cx="10681080" cy="381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>
                <a:solidFill>
                  <a:schemeClr val="bg1"/>
                </a:solidFill>
              </a:rPr>
              <a:t>Atbalsts </a:t>
            </a:r>
            <a:r>
              <a:rPr dirty="0" err="1">
                <a:solidFill>
                  <a:schemeClr val="bg1"/>
                </a:solidFill>
              </a:rPr>
              <a:t>eksporta</a:t>
            </a:r>
            <a:r>
              <a:rPr dirty="0">
                <a:solidFill>
                  <a:schemeClr val="bg1"/>
                </a:solidFill>
              </a:rPr>
              <a:t> atbalsta </a:t>
            </a:r>
            <a:r>
              <a:rPr dirty="0" err="1">
                <a:solidFill>
                  <a:schemeClr val="bg1"/>
                </a:solidFill>
              </a:rPr>
              <a:t>darbībām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saskaņā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ar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sz="2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iesniegto</a:t>
            </a:r>
            <a:r>
              <a:rPr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plānu</a:t>
            </a:r>
            <a:r>
              <a:rPr lang="lv-LV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lv-LV" sz="2400" dirty="0">
                <a:solidFill>
                  <a:schemeClr val="bg1"/>
                </a:solidFill>
              </a:rPr>
              <a:t>(piemēram, dalība starptautiskajās izstādēs ārvalstīs un Latvijā ar stendu vai </a:t>
            </a:r>
            <a:r>
              <a:rPr lang="lv-LV" sz="2400" dirty="0" err="1">
                <a:solidFill>
                  <a:schemeClr val="bg1"/>
                </a:solidFill>
              </a:rPr>
              <a:t>kopstendu</a:t>
            </a:r>
            <a:r>
              <a:rPr lang="lv-LV" sz="2400" dirty="0">
                <a:solidFill>
                  <a:schemeClr val="bg1"/>
                </a:solidFill>
              </a:rPr>
              <a:t>, ražotņu un produktu atbilstības novērtēšana u.tml.)</a:t>
            </a:r>
          </a:p>
          <a:p>
            <a:pPr indent="12700"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strike="sngStrike" baseline="-23072" dirty="0">
              <a:solidFill>
                <a:srgbClr val="C2D0DC"/>
              </a:solidFill>
            </a:endParaRPr>
          </a:p>
          <a:p>
            <a:pPr>
              <a:tabLst>
                <a:tab pos="381000" algn="l"/>
                <a:tab pos="393700" algn="l"/>
              </a:tabLst>
              <a:defRPr sz="2400" baseline="-23072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baseline="-23072" dirty="0">
              <a:solidFill>
                <a:srgbClr val="C2D0DC"/>
              </a:solidFill>
            </a:endParaRPr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Atbalsta </a:t>
            </a:r>
            <a:r>
              <a:rPr dirty="0" err="1"/>
              <a:t>apjoms</a:t>
            </a:r>
            <a:r>
              <a:rPr dirty="0"/>
              <a:t>: </a:t>
            </a:r>
            <a:endParaRPr dirty="0">
              <a:solidFill>
                <a:srgbClr val="FFFFFF"/>
              </a:solidFill>
            </a:endParaRPr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>
                <a:latin typeface="+mj-lt"/>
              </a:rPr>
              <a:t>60%</a:t>
            </a:r>
            <a:endParaRPr lang="lv-LV" dirty="0">
              <a:latin typeface="+mj-lt"/>
            </a:endParaRPr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>
                <a:latin typeface="+mj-lt"/>
              </a:rPr>
              <a:t>1 </a:t>
            </a:r>
            <a:r>
              <a:rPr dirty="0" err="1">
                <a:latin typeface="+mj-lt"/>
              </a:rPr>
              <a:t>kalendāra</a:t>
            </a:r>
            <a:r>
              <a:rPr dirty="0">
                <a:latin typeface="+mj-lt"/>
              </a:rPr>
              <a:t> gada </a:t>
            </a:r>
            <a:r>
              <a:rPr dirty="0" err="1">
                <a:latin typeface="+mj-lt"/>
              </a:rPr>
              <a:t>laikā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maks</a:t>
            </a:r>
            <a:r>
              <a:rPr dirty="0">
                <a:latin typeface="+mj-lt"/>
              </a:rPr>
              <a:t>. 40 000  EUR 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un </a:t>
            </a:r>
            <a:r>
              <a:rPr dirty="0">
                <a:latin typeface="+mj-lt"/>
              </a:rPr>
              <a:t>30% no </a:t>
            </a:r>
            <a:r>
              <a:rPr dirty="0" err="1">
                <a:latin typeface="+mj-lt"/>
              </a:rPr>
              <a:t>pēdējā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noslēgtā</a:t>
            </a:r>
            <a:r>
              <a:rPr dirty="0">
                <a:latin typeface="+mj-lt"/>
              </a:rPr>
              <a:t> gada </a:t>
            </a:r>
            <a:r>
              <a:rPr dirty="0" err="1">
                <a:latin typeface="+mj-lt"/>
              </a:rPr>
              <a:t>neto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apgrozījuma</a:t>
            </a:r>
            <a:endParaRPr lang="lv-LV" dirty="0">
              <a:latin typeface="+mj-lt"/>
            </a:endParaRPr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>
              <a:latin typeface="+mj-lt"/>
            </a:endParaRPr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>
              <a:latin typeface="+mj-lt"/>
            </a:endParaRPr>
          </a:p>
        </p:txBody>
      </p:sp>
      <p:pic>
        <p:nvPicPr>
          <p:cNvPr id="181" name="stends_2.jpg" descr="stends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939" y="-3"/>
            <a:ext cx="6965704" cy="11303004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object 2"/>
          <p:cNvSpPr txBox="1"/>
          <p:nvPr/>
        </p:nvSpPr>
        <p:spPr>
          <a:xfrm>
            <a:off x="965192" y="673928"/>
            <a:ext cx="12428109" cy="2900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Eksporta</a:t>
            </a:r>
            <a:r>
              <a:rPr dirty="0"/>
              <a:t> atbalsta </a:t>
            </a:r>
            <a:r>
              <a:rPr dirty="0" err="1"/>
              <a:t>darbību</a:t>
            </a:r>
            <a:r>
              <a:rPr dirty="0"/>
              <a:t> </a:t>
            </a:r>
            <a:r>
              <a:rPr dirty="0" err="1"/>
              <a:t>plāns</a:t>
            </a:r>
            <a:r>
              <a:rPr dirty="0"/>
              <a:t> </a:t>
            </a:r>
            <a:r>
              <a:rPr lang="lv-LV" dirty="0"/>
              <a:t>– </a:t>
            </a:r>
            <a:r>
              <a:rPr dirty="0" err="1"/>
              <a:t>granti</a:t>
            </a:r>
            <a:endParaRPr dirty="0"/>
          </a:p>
        </p:txBody>
      </p:sp>
      <p:sp>
        <p:nvSpPr>
          <p:cNvPr id="183" name="Rectangle"/>
          <p:cNvSpPr/>
          <p:nvPr/>
        </p:nvSpPr>
        <p:spPr>
          <a:xfrm>
            <a:off x="15271979" y="6594686"/>
            <a:ext cx="3877453" cy="5539399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184" name="Granti…"/>
          <p:cNvSpPr txBox="1"/>
          <p:nvPr/>
        </p:nvSpPr>
        <p:spPr>
          <a:xfrm>
            <a:off x="15784957" y="6992724"/>
            <a:ext cx="2851498" cy="342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Granti</a:t>
            </a:r>
            <a:endParaRPr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13 </a:t>
            </a:r>
            <a:r>
              <a:rPr dirty="0" err="1"/>
              <a:t>milj</a:t>
            </a:r>
            <a:r>
              <a:rPr dirty="0"/>
              <a:t>. EUR</a:t>
            </a:r>
            <a:endParaRPr lang="lv-LV"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dirty="0" err="1"/>
              <a:t>De</a:t>
            </a:r>
            <a:r>
              <a:rPr lang="lv-LV" dirty="0"/>
              <a:t> </a:t>
            </a:r>
            <a:r>
              <a:rPr lang="lv-LV" dirty="0" err="1"/>
              <a:t>minimis</a:t>
            </a:r>
            <a:endParaRPr lang="lv-LV"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Atvērta</a:t>
            </a:r>
            <a:r>
              <a:rPr dirty="0"/>
              <a:t> </a:t>
            </a:r>
            <a:r>
              <a:rPr dirty="0" err="1"/>
              <a:t>pieteikšanās</a:t>
            </a:r>
            <a:endParaRPr lang="lv-LV"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object 4" descr="objec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212" y="6601966"/>
            <a:ext cx="3654558" cy="47000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stends_2.jpg" descr="stends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939" y="-3"/>
            <a:ext cx="6965704" cy="11303004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object 2"/>
          <p:cNvSpPr txBox="1"/>
          <p:nvPr/>
        </p:nvSpPr>
        <p:spPr>
          <a:xfrm>
            <a:off x="965192" y="673928"/>
            <a:ext cx="12428109" cy="2900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Eksporta</a:t>
            </a:r>
            <a:r>
              <a:rPr dirty="0"/>
              <a:t> atbalsta </a:t>
            </a:r>
            <a:r>
              <a:rPr dirty="0" err="1"/>
              <a:t>darbību</a:t>
            </a:r>
            <a:r>
              <a:rPr dirty="0"/>
              <a:t> </a:t>
            </a:r>
            <a:r>
              <a:rPr dirty="0" err="1"/>
              <a:t>plāns</a:t>
            </a:r>
            <a:r>
              <a:rPr dirty="0"/>
              <a:t> </a:t>
            </a:r>
            <a:r>
              <a:rPr lang="lv-LV" dirty="0"/>
              <a:t>–</a:t>
            </a:r>
            <a:r>
              <a:rPr dirty="0"/>
              <a:t> </a:t>
            </a:r>
            <a:r>
              <a:rPr dirty="0" err="1"/>
              <a:t>granti</a:t>
            </a:r>
            <a:endParaRPr dirty="0"/>
          </a:p>
        </p:txBody>
      </p:sp>
      <p:sp>
        <p:nvSpPr>
          <p:cNvPr id="191" name="Rectangle"/>
          <p:cNvSpPr/>
          <p:nvPr/>
        </p:nvSpPr>
        <p:spPr>
          <a:xfrm>
            <a:off x="15271979" y="6594686"/>
            <a:ext cx="3877453" cy="5539399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192" name="Granti…"/>
          <p:cNvSpPr txBox="1"/>
          <p:nvPr/>
        </p:nvSpPr>
        <p:spPr>
          <a:xfrm>
            <a:off x="15784957" y="6992724"/>
            <a:ext cx="2851498" cy="342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Granti</a:t>
            </a:r>
            <a:endParaRPr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13 </a:t>
            </a:r>
            <a:r>
              <a:rPr dirty="0" err="1"/>
              <a:t>milj</a:t>
            </a:r>
            <a:r>
              <a:rPr dirty="0"/>
              <a:t>. EUR</a:t>
            </a:r>
            <a:endParaRPr lang="lv-LV"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dirty="0"/>
              <a:t>De </a:t>
            </a:r>
            <a:r>
              <a:rPr lang="lv-LV" dirty="0" err="1"/>
              <a:t>minimis</a:t>
            </a:r>
            <a:endParaRPr lang="lv-LV"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Atvērta</a:t>
            </a:r>
            <a:r>
              <a:rPr dirty="0"/>
              <a:t> </a:t>
            </a:r>
            <a:r>
              <a:rPr dirty="0" err="1"/>
              <a:t>pieteikšanās</a:t>
            </a:r>
            <a:endParaRPr lang="lv-LV" dirty="0"/>
          </a:p>
          <a:p>
            <a: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/>
          </a:p>
        </p:txBody>
      </p:sp>
      <p:sp>
        <p:nvSpPr>
          <p:cNvPr id="193" name="object 7"/>
          <p:cNvSpPr txBox="1"/>
          <p:nvPr/>
        </p:nvSpPr>
        <p:spPr>
          <a:xfrm>
            <a:off x="1063881" y="3126048"/>
            <a:ext cx="11874198" cy="5990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34290" indent="25400">
              <a:lnSpc>
                <a:spcPct val="80000"/>
              </a:lnSpc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b="1" dirty="0"/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dirty="0">
                <a:solidFill>
                  <a:schemeClr val="bg1"/>
                </a:solidFill>
                <a:latin typeface="+mj-lt"/>
              </a:rPr>
              <a:t>Jāiesniedz Eksporta atbalsta darbību plāns </a:t>
            </a:r>
            <a:r>
              <a:rPr lang="lv-LV" u="sng" dirty="0">
                <a:solidFill>
                  <a:schemeClr val="bg1"/>
                </a:solidFill>
                <a:latin typeface="+mj-lt"/>
              </a:rPr>
              <a:t>business.gov.lv</a:t>
            </a:r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>
              <a:latin typeface="Armin Grotesk SemiBold"/>
              <a:ea typeface="Armin Grotesk SemiBold"/>
              <a:cs typeface="Armin Grotesk SemiBold"/>
              <a:sym typeface="Armin Grotesk SemiBold"/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dirty="0"/>
              <a:t>Plāns par 2024. gada 6 vai 12 mēnešiem jāiesniedz pirms pirmā darbība ir noslēgusies (piemēram, pirms noslēgusies izstāde, pirms saņemts sertifikāts u.tml.)</a:t>
            </a: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Plānam</a:t>
            </a:r>
            <a:r>
              <a:rPr dirty="0"/>
              <a:t> </a:t>
            </a:r>
            <a:r>
              <a:rPr dirty="0" err="1"/>
              <a:t>jāpievieno</a:t>
            </a:r>
            <a:r>
              <a:rPr dirty="0"/>
              <a:t> </a:t>
            </a:r>
            <a:r>
              <a:rPr dirty="0" err="1"/>
              <a:t>izmaksu</a:t>
            </a:r>
            <a:r>
              <a:rPr dirty="0"/>
              <a:t> </a:t>
            </a:r>
            <a:r>
              <a:rPr dirty="0" err="1"/>
              <a:t>pamatojošie</a:t>
            </a:r>
            <a:r>
              <a:rPr dirty="0"/>
              <a:t> </a:t>
            </a:r>
            <a:r>
              <a:rPr dirty="0" err="1"/>
              <a:t>dokumenti</a:t>
            </a:r>
            <a:endParaRPr dirty="0"/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LIAA </a:t>
            </a:r>
            <a:r>
              <a:rPr dirty="0" err="1"/>
              <a:t>izvērtē</a:t>
            </a:r>
            <a:r>
              <a:rPr dirty="0"/>
              <a:t> </a:t>
            </a:r>
            <a:r>
              <a:rPr dirty="0" err="1"/>
              <a:t>eksporta</a:t>
            </a:r>
            <a:r>
              <a:rPr dirty="0"/>
              <a:t> atbalsta </a:t>
            </a:r>
            <a:r>
              <a:rPr dirty="0" err="1"/>
              <a:t>darbību</a:t>
            </a:r>
            <a:r>
              <a:rPr dirty="0"/>
              <a:t> </a:t>
            </a:r>
            <a:r>
              <a:rPr dirty="0" err="1"/>
              <a:t>plānu</a:t>
            </a:r>
            <a:r>
              <a:rPr dirty="0"/>
              <a:t> un </a:t>
            </a:r>
            <a:r>
              <a:rPr dirty="0" err="1"/>
              <a:t>pieņem</a:t>
            </a:r>
            <a:r>
              <a:rPr dirty="0"/>
              <a:t> </a:t>
            </a:r>
            <a:r>
              <a:rPr dirty="0" err="1"/>
              <a:t>lēmumu</a:t>
            </a:r>
            <a:r>
              <a:rPr dirty="0"/>
              <a:t>:</a:t>
            </a:r>
            <a:endParaRPr dirty="0">
              <a:latin typeface="Armin Grotesk SemiBold"/>
              <a:ea typeface="Armin Grotesk SemiBold"/>
              <a:cs typeface="Armin Grotesk SemiBold"/>
              <a:sym typeface="Armin Grotesk SemiBold"/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/>
              <a:t>Pie </a:t>
            </a:r>
            <a:r>
              <a:rPr dirty="0" err="1"/>
              <a:t>pirmā</a:t>
            </a:r>
            <a:r>
              <a:rPr dirty="0"/>
              <a:t> </a:t>
            </a:r>
            <a:r>
              <a:rPr dirty="0" err="1"/>
              <a:t>eksporta</a:t>
            </a:r>
            <a:r>
              <a:rPr dirty="0"/>
              <a:t> atbalsta </a:t>
            </a:r>
            <a:r>
              <a:rPr dirty="0" err="1"/>
              <a:t>darbību</a:t>
            </a:r>
            <a:r>
              <a:rPr dirty="0"/>
              <a:t> </a:t>
            </a:r>
            <a:r>
              <a:rPr dirty="0" err="1"/>
              <a:t>plāna</a:t>
            </a:r>
            <a:r>
              <a:rPr dirty="0"/>
              <a:t> </a:t>
            </a:r>
            <a:r>
              <a:rPr dirty="0" err="1"/>
              <a:t>vērtēšanas</a:t>
            </a:r>
            <a:r>
              <a:rPr dirty="0"/>
              <a:t> </a:t>
            </a:r>
            <a:r>
              <a:rPr dirty="0" err="1"/>
              <a:t>ar</a:t>
            </a:r>
            <a:r>
              <a:rPr dirty="0"/>
              <a:t> LIAA </a:t>
            </a:r>
            <a:r>
              <a:rPr dirty="0" err="1"/>
              <a:t>tiek</a:t>
            </a:r>
            <a:r>
              <a:rPr dirty="0"/>
              <a:t> </a:t>
            </a:r>
            <a:r>
              <a:rPr dirty="0" err="1"/>
              <a:t>noslēgts</a:t>
            </a:r>
            <a:r>
              <a:rPr dirty="0"/>
              <a:t> atbalsta (</a:t>
            </a:r>
            <a:r>
              <a:rPr dirty="0" err="1"/>
              <a:t>jumta</a:t>
            </a:r>
            <a:r>
              <a:rPr dirty="0"/>
              <a:t>) </a:t>
            </a:r>
            <a:r>
              <a:rPr dirty="0" err="1"/>
              <a:t>līgums</a:t>
            </a: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Pēc</a:t>
            </a:r>
            <a:r>
              <a:rPr dirty="0"/>
              <a:t> </a:t>
            </a:r>
            <a:r>
              <a:rPr dirty="0" err="1"/>
              <a:t>eksporta</a:t>
            </a:r>
            <a:r>
              <a:rPr dirty="0"/>
              <a:t> atbalsta </a:t>
            </a:r>
            <a:r>
              <a:rPr dirty="0" err="1"/>
              <a:t>darbību</a:t>
            </a:r>
            <a:r>
              <a:rPr dirty="0"/>
              <a:t> </a:t>
            </a:r>
            <a:r>
              <a:rPr dirty="0" err="1"/>
              <a:t>plāna</a:t>
            </a:r>
            <a:r>
              <a:rPr dirty="0"/>
              <a:t> </a:t>
            </a:r>
            <a:r>
              <a:rPr dirty="0" err="1"/>
              <a:t>apstiprināšanas</a:t>
            </a:r>
            <a:r>
              <a:rPr dirty="0"/>
              <a:t> </a:t>
            </a:r>
            <a:r>
              <a:rPr dirty="0" err="1"/>
              <a:t>notiek</a:t>
            </a:r>
            <a:r>
              <a:rPr dirty="0"/>
              <a:t> </a:t>
            </a:r>
            <a:r>
              <a:rPr dirty="0" err="1"/>
              <a:t>plānoto</a:t>
            </a:r>
            <a:r>
              <a:rPr dirty="0"/>
              <a:t> </a:t>
            </a:r>
            <a:r>
              <a:rPr dirty="0" err="1"/>
              <a:t>darbību</a:t>
            </a:r>
            <a:r>
              <a:rPr dirty="0"/>
              <a:t> </a:t>
            </a:r>
            <a:r>
              <a:rPr dirty="0" err="1"/>
              <a:t>īstenošana</a:t>
            </a:r>
            <a:endParaRPr dirty="0"/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sz="2400" dirty="0" err="1">
                <a:solidFill>
                  <a:schemeClr val="bg1"/>
                </a:solidFill>
                <a:latin typeface="+mj-lt"/>
              </a:rPr>
              <a:t>Maksājuma</a:t>
            </a:r>
            <a:r>
              <a:rPr sz="2400" dirty="0">
                <a:solidFill>
                  <a:schemeClr val="bg1"/>
                </a:solidFill>
                <a:latin typeface="+mj-lt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pieprasījums</a:t>
            </a:r>
            <a:r>
              <a:rPr sz="2400" dirty="0">
                <a:solidFill>
                  <a:schemeClr val="bg1"/>
                </a:solidFill>
                <a:latin typeface="+mj-lt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jāiesniedz</a:t>
            </a:r>
            <a:r>
              <a:rPr sz="2400" dirty="0">
                <a:solidFill>
                  <a:schemeClr val="bg1"/>
                </a:solidFill>
                <a:latin typeface="+mj-lt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pēc</a:t>
            </a:r>
            <a:r>
              <a:rPr sz="2400" dirty="0">
                <a:solidFill>
                  <a:schemeClr val="bg1"/>
                </a:solidFill>
                <a:latin typeface="+mj-lt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apstiprināta</a:t>
            </a:r>
            <a:r>
              <a:rPr sz="2400" dirty="0">
                <a:solidFill>
                  <a:schemeClr val="bg1"/>
                </a:solidFill>
                <a:latin typeface="+mj-lt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plāna</a:t>
            </a:r>
            <a:r>
              <a:rPr sz="2400" dirty="0">
                <a:solidFill>
                  <a:schemeClr val="bg1"/>
                </a:solidFill>
                <a:latin typeface="+mj-lt"/>
              </a:rPr>
              <a:t> un par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pabeigtu</a:t>
            </a:r>
            <a:r>
              <a:rPr sz="2400" dirty="0">
                <a:solidFill>
                  <a:schemeClr val="bg1"/>
                </a:solidFill>
                <a:latin typeface="+mj-lt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darbību</a:t>
            </a:r>
            <a:r>
              <a:rPr sz="2400" dirty="0">
                <a:solidFill>
                  <a:schemeClr val="bg1"/>
                </a:solidFill>
                <a:latin typeface="+mj-lt"/>
              </a:rPr>
              <a:t> ne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vēlāk</a:t>
            </a:r>
            <a:r>
              <a:rPr sz="2400" dirty="0">
                <a:solidFill>
                  <a:schemeClr val="bg1"/>
                </a:solidFill>
                <a:latin typeface="+mj-lt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kā</a:t>
            </a:r>
            <a:r>
              <a:rPr sz="2400" dirty="0">
                <a:solidFill>
                  <a:schemeClr val="bg1"/>
                </a:solidFill>
                <a:latin typeface="+mj-lt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līdz</a:t>
            </a:r>
            <a:r>
              <a:rPr sz="2400" dirty="0">
                <a:solidFill>
                  <a:schemeClr val="bg1"/>
                </a:solidFill>
                <a:latin typeface="+mj-lt"/>
              </a:rPr>
              <a:t> 2025. gada 31. </a:t>
            </a:r>
            <a:r>
              <a:rPr sz="2400" dirty="0" err="1">
                <a:solidFill>
                  <a:schemeClr val="bg1"/>
                </a:solidFill>
                <a:latin typeface="+mj-lt"/>
              </a:rPr>
              <a:t>martam</a:t>
            </a:r>
            <a:endParaRPr sz="2400" dirty="0">
              <a:solidFill>
                <a:schemeClr val="bg1"/>
              </a:solidFill>
              <a:latin typeface="+mj-lt"/>
            </a:endParaRPr>
          </a:p>
          <a:p>
            <a:pPr marR="34290" indent="25400">
              <a:lnSpc>
                <a:spcPct val="80000"/>
              </a:lnSpc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 marR="34290" indent="25400">
              <a:lnSpc>
                <a:spcPct val="80000"/>
              </a:lnSpc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dirty="0"/>
          </a:p>
          <a:p>
            <a:pPr marR="34290" indent="25400">
              <a:lnSpc>
                <a:spcPct val="80000"/>
              </a:lnSpc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object 2"/>
          <p:cNvSpPr txBox="1"/>
          <p:nvPr/>
        </p:nvSpPr>
        <p:spPr>
          <a:xfrm>
            <a:off x="965192" y="673928"/>
            <a:ext cx="12428109" cy="2900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Eksporta</a:t>
            </a:r>
            <a:r>
              <a:rPr dirty="0"/>
              <a:t> atbalsta </a:t>
            </a:r>
            <a:r>
              <a:rPr dirty="0" err="1"/>
              <a:t>darbību</a:t>
            </a:r>
            <a:r>
              <a:rPr dirty="0"/>
              <a:t> </a:t>
            </a:r>
            <a:r>
              <a:rPr dirty="0" err="1"/>
              <a:t>plāns</a:t>
            </a:r>
            <a:r>
              <a:rPr dirty="0"/>
              <a:t> </a:t>
            </a:r>
            <a:r>
              <a:rPr lang="lv-LV" dirty="0"/>
              <a:t>–</a:t>
            </a:r>
            <a:r>
              <a:rPr dirty="0"/>
              <a:t> </a:t>
            </a:r>
            <a:r>
              <a:rPr dirty="0" err="1"/>
              <a:t>granti</a:t>
            </a:r>
            <a:endParaRPr dirty="0"/>
          </a:p>
        </p:txBody>
      </p:sp>
      <p:pic>
        <p:nvPicPr>
          <p:cNvPr id="198" name="object 6" descr="objec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3238" y="-114777"/>
            <a:ext cx="6914269" cy="11532576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99" name="Table 1"/>
          <p:cNvGraphicFramePr/>
          <p:nvPr>
            <p:extLst>
              <p:ext uri="{D42A27DB-BD31-4B8C-83A1-F6EECF244321}">
                <p14:modId xmlns:p14="http://schemas.microsoft.com/office/powerpoint/2010/main" val="4106226296"/>
              </p:ext>
            </p:extLst>
          </p:nvPr>
        </p:nvGraphicFramePr>
        <p:xfrm>
          <a:off x="1397479" y="3135313"/>
          <a:ext cx="9303541" cy="466909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0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pPr marL="127000" algn="l" defTabSz="457200">
                        <a:lnSpc>
                          <a:spcPct val="80000"/>
                        </a:lnSpc>
                      </a:pPr>
                      <a:r>
                        <a:rPr sz="2100" dirty="0" err="1">
                          <a:solidFill>
                            <a:srgbClr val="F2F2F2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Atbalstāmās</a:t>
                      </a:r>
                      <a:r>
                        <a:rPr sz="2100" dirty="0">
                          <a:solidFill>
                            <a:srgbClr val="F2F2F2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 </a:t>
                      </a:r>
                      <a:r>
                        <a:rPr sz="2100" dirty="0" err="1">
                          <a:solidFill>
                            <a:srgbClr val="F2F2F2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aktivitātes</a:t>
                      </a:r>
                      <a:endParaRPr sz="2100" dirty="0">
                        <a:solidFill>
                          <a:srgbClr val="F2F2F2"/>
                        </a:solidFill>
                        <a:latin typeface="Armin Grotesk UltraBold"/>
                        <a:ea typeface="Armin Grotesk UltraBold"/>
                        <a:cs typeface="Armin Grotesk UltraBold"/>
                        <a:sym typeface="Armin Grotesk UltraBold"/>
                      </a:endParaRPr>
                    </a:p>
                  </a:txBody>
                  <a:tcPr marL="12700" marR="12700" marT="12700" marB="127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7C17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359">
                <a:tc>
                  <a:txBody>
                    <a:bodyPr/>
                    <a:lstStyle/>
                    <a:p>
                      <a:pPr marL="127000" algn="l"/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Dalība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starptautiskajās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izstādēs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ārvalstīs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un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Latvijā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ar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stendu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vai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kopstendu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,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konferencēs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ārvalstīs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ar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stendu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vai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ar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prezentāciju</a:t>
                      </a:r>
                      <a:endParaRPr sz="1800" dirty="0">
                        <a:solidFill>
                          <a:srgbClr val="FFFFFF"/>
                        </a:solidFill>
                        <a:latin typeface="+mj-lt"/>
                        <a:sym typeface="Helvetica"/>
                      </a:endParaRPr>
                    </a:p>
                  </a:txBody>
                  <a:tcPr marL="45720" marR="4572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042">
                <a:tc>
                  <a:txBody>
                    <a:bodyPr/>
                    <a:lstStyle/>
                    <a:p>
                      <a:pPr marL="127000" algn="l"/>
                      <a:r>
                        <a:rPr sz="180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Dalība kontaktbiržās ārvalstīs klātienē vai tiešsaistē</a:t>
                      </a:r>
                    </a:p>
                  </a:txBody>
                  <a:tcPr marL="12700" marR="12700" marT="12700" marB="127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5086">
                <a:tc>
                  <a:txBody>
                    <a:bodyPr/>
                    <a:lstStyle/>
                    <a:p>
                      <a:pPr marL="127000" algn="l"/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Dalība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starptautiskajās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digitālajās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Helvetica"/>
                        </a:rPr>
                        <a:t>nozaru</a:t>
                      </a:r>
                      <a:r>
                        <a:rPr lang="lv-LV" sz="18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Helvetica"/>
                        </a:rPr>
                        <a:t> </a:t>
                      </a:r>
                      <a:r>
                        <a:rPr lang="lv-LV" sz="18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min Grotesk Regular"/>
                        </a:rPr>
                        <a:t> platformās</a:t>
                      </a:r>
                      <a:r>
                        <a:rPr sz="18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Helvetica"/>
                        </a:rPr>
                        <a:t>: ne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vairāk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kā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3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platformās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1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kalendāra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gada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laikā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1 gala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labuma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guvējam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(atbalsts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netiek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sniegts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dalībai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sociālajos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tīklos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un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tirdzniecības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platformās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)</a:t>
                      </a:r>
                    </a:p>
                  </a:txBody>
                  <a:tcPr marL="45720" marR="4572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127000" algn="l">
                        <a:tabLst>
                          <a:tab pos="381000" algn="l"/>
                          <a:tab pos="393700" algn="l"/>
                        </a:tabLst>
                      </a:pPr>
                      <a:r>
                        <a:rPr sz="180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Dalība ārvalstu starptautiskajās nozaru organizācijās vai asociācijās</a:t>
                      </a:r>
                    </a:p>
                  </a:txBody>
                  <a:tcPr marL="12700" marR="12700" marT="12700" marB="127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610">
                <a:tc>
                  <a:txBody>
                    <a:bodyPr/>
                    <a:lstStyle/>
                    <a:p>
                      <a:pPr marL="127000" algn="l">
                        <a:tabLst>
                          <a:tab pos="381000" algn="l"/>
                          <a:tab pos="393700" algn="l"/>
                        </a:tabLst>
                      </a:pP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Ražotņu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un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produktu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atbilstības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novērtēšana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(</a:t>
                      </a:r>
                      <a:r>
                        <a:rPr sz="180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sertificēšana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)</a:t>
                      </a:r>
                    </a:p>
                  </a:txBody>
                  <a:tcPr marL="45720" marR="4572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object 5" descr="objec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8278" y="-893364"/>
            <a:ext cx="6824313" cy="13089730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object 2"/>
          <p:cNvSpPr txBox="1"/>
          <p:nvPr/>
        </p:nvSpPr>
        <p:spPr>
          <a:xfrm>
            <a:off x="965192" y="673928"/>
            <a:ext cx="12428109" cy="2900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Eksporta</a:t>
            </a:r>
            <a:r>
              <a:rPr dirty="0"/>
              <a:t> atbalsta </a:t>
            </a:r>
            <a:r>
              <a:rPr dirty="0" err="1"/>
              <a:t>darbību</a:t>
            </a:r>
            <a:r>
              <a:rPr dirty="0"/>
              <a:t> </a:t>
            </a:r>
            <a:r>
              <a:rPr dirty="0" err="1"/>
              <a:t>plāns</a:t>
            </a:r>
            <a:r>
              <a:rPr dirty="0"/>
              <a:t> </a:t>
            </a:r>
            <a:r>
              <a:rPr lang="lv-LV" dirty="0"/>
              <a:t>– </a:t>
            </a:r>
            <a:r>
              <a:rPr dirty="0"/>
              <a:t> </a:t>
            </a:r>
            <a:r>
              <a:rPr dirty="0" err="1"/>
              <a:t>granti</a:t>
            </a:r>
            <a:endParaRPr dirty="0"/>
          </a:p>
        </p:txBody>
      </p:sp>
      <p:graphicFrame>
        <p:nvGraphicFramePr>
          <p:cNvPr id="203" name="Table 1"/>
          <p:cNvGraphicFramePr/>
          <p:nvPr>
            <p:extLst>
              <p:ext uri="{D42A27DB-BD31-4B8C-83A1-F6EECF244321}">
                <p14:modId xmlns:p14="http://schemas.microsoft.com/office/powerpoint/2010/main" val="1430772757"/>
              </p:ext>
            </p:extLst>
          </p:nvPr>
        </p:nvGraphicFramePr>
        <p:xfrm>
          <a:off x="1262830" y="2534457"/>
          <a:ext cx="11832832" cy="738419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301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1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9683">
                <a:tc>
                  <a:txBody>
                    <a:bodyPr/>
                    <a:lstStyle/>
                    <a:p>
                      <a:pPr marL="127000" algn="l" defTabSz="457200">
                        <a:lnSpc>
                          <a:spcPct val="80000"/>
                        </a:lnSpc>
                      </a:pPr>
                      <a:r>
                        <a:rPr lang="lv-LV" sz="1800" noProof="0" dirty="0">
                          <a:solidFill>
                            <a:srgbClr val="F2F2F2"/>
                          </a:solidFill>
                          <a:latin typeface="Armin Grotesk UltraBold" panose="00000900000000000000" pitchFamily="50" charset="0"/>
                          <a:ea typeface="Armin Grotesk UltraBold" panose="00000900000000000000" pitchFamily="50" charset="0"/>
                          <a:cs typeface="Armin Grotesk UltraBold"/>
                          <a:sym typeface="Armin Grotesk UltraBold"/>
                        </a:rPr>
                        <a:t>Atbalstāmās aktivitātes</a:t>
                      </a:r>
                    </a:p>
                  </a:txBody>
                  <a:tcPr marL="12700" marR="12700" marT="12700" marB="1270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7C1752"/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l" defTabSz="457200">
                        <a:lnSpc>
                          <a:spcPct val="80000"/>
                        </a:lnSpc>
                      </a:pPr>
                      <a:r>
                        <a:rPr lang="lv-LV" sz="1800" noProof="0" dirty="0">
                          <a:solidFill>
                            <a:srgbClr val="F2F2F2"/>
                          </a:solidFill>
                          <a:latin typeface="Armin Grotesk UltraBold" panose="00000900000000000000" pitchFamily="50" charset="0"/>
                          <a:ea typeface="Armin Grotesk UltraBold" panose="00000900000000000000" pitchFamily="50" charset="0"/>
                          <a:cs typeface="Armin Grotesk UltraBold"/>
                          <a:sym typeface="Armin Grotesk UltraBold"/>
                        </a:rPr>
                        <a:t>Maksimālie pieļaujamā atbalsta summa</a:t>
                      </a:r>
                    </a:p>
                  </a:txBody>
                  <a:tcPr marL="12700" marR="12700" marT="12700" marB="1270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7C17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127000" algn="l"/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Mārketinga vizuālo materiālu (bukletu, </a:t>
                      </a:r>
                      <a:r>
                        <a:rPr lang="lv-LV" sz="1800" noProof="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baneru</a:t>
                      </a:r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vai videoklipu) izstrādes izmaksas par produktu vai pakalpojumu </a:t>
                      </a:r>
                    </a:p>
                  </a:txBody>
                  <a:tcPr marL="45720" marR="4572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127000" algn="l"/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ea typeface="Armin Grotesk UltraBold"/>
                          <a:cs typeface="Armin Grotesk UltraBold"/>
                          <a:sym typeface="Armin Grotesk UltraBold"/>
                        </a:rPr>
                        <a:t>5 000 EUR kalendāra gadā</a:t>
                      </a:r>
                    </a:p>
                  </a:txBody>
                  <a:tcPr marL="45720" marR="4572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127000" algn="l">
                        <a:tabLst>
                          <a:tab pos="381000" algn="l"/>
                          <a:tab pos="393700" algn="l"/>
                        </a:tabLst>
                      </a:pPr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Mērķa tirgus pētījuma izstrāde un iegāde</a:t>
                      </a:r>
                    </a:p>
                  </a:txBody>
                  <a:tcPr marL="12700" marR="12700" marT="12700" marB="1270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l">
                        <a:tabLst>
                          <a:tab pos="381000" algn="l"/>
                          <a:tab pos="393700" algn="l"/>
                        </a:tabLst>
                      </a:pPr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ea typeface="Armin Grotesk UltraBold"/>
                          <a:cs typeface="Armin Grotesk UltraBold"/>
                          <a:sym typeface="Armin Grotesk UltraBold"/>
                        </a:rPr>
                        <a:t>8 000 EUR kalendāra gadā</a:t>
                      </a:r>
                    </a:p>
                  </a:txBody>
                  <a:tcPr marL="12700" marR="12700" marT="12700" marB="1270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127000" algn="l"/>
                      <a:r>
                        <a:rPr lang="lv-LV" sz="1800" noProof="0" dirty="0" err="1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Telemārketinga</a:t>
                      </a:r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 pakalpojumi ārvalstu sadarbības partneru meklēšanai     </a:t>
                      </a:r>
                    </a:p>
                  </a:txBody>
                  <a:tcPr marL="45720" marR="4572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127000" algn="l"/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ea typeface="Armin Grotesk UltraBold"/>
                          <a:cs typeface="Armin Grotesk UltraBold"/>
                          <a:sym typeface="Armin Grotesk UltraBold"/>
                        </a:rPr>
                        <a:t>8 000 EUR kalendāra gadā</a:t>
                      </a:r>
                    </a:p>
                  </a:txBody>
                  <a:tcPr marL="45720" marR="4572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3775">
                <a:tc>
                  <a:txBody>
                    <a:bodyPr/>
                    <a:lstStyle/>
                    <a:p>
                      <a:pPr marL="127000" algn="l">
                        <a:tabLst>
                          <a:tab pos="381000" algn="l"/>
                          <a:tab pos="393700" algn="l"/>
                        </a:tabLst>
                      </a:pPr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Ārvalstu atbilstošās nozares eksperta piesaiste eksporta tirgos eksporta  tirgus stratēģijas izstrādei un īstenošanai, kā arī ārvalstu tirdzniecības  aģenta piesaiste tirgus darbības pārorientācijai</a:t>
                      </a:r>
                    </a:p>
                  </a:txBody>
                  <a:tcPr marL="12700" marR="12700" marT="12700" marB="1270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l">
                        <a:tabLst>
                          <a:tab pos="381000" algn="l"/>
                          <a:tab pos="393700" algn="l"/>
                        </a:tabLst>
                      </a:pPr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ea typeface="Armin Grotesk UltraBold"/>
                          <a:cs typeface="Armin Grotesk UltraBold"/>
                          <a:sym typeface="Armin Grotesk UltraBold"/>
                        </a:rPr>
                        <a:t>8 000 EUR kalendāra gadā</a:t>
                      </a:r>
                    </a:p>
                  </a:txBody>
                  <a:tcPr marL="12700" marR="12700" marT="12700" marB="1270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127000" algn="l"/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Preču zīmes, t.sk. preču zīmes stratēģijas, izstrāde un  reģistrēšana</a:t>
                      </a:r>
                    </a:p>
                  </a:txBody>
                  <a:tcPr marL="45720" marR="4572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127000" algn="l"/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ea typeface="Armin Grotesk UltraBold"/>
                          <a:cs typeface="Armin Grotesk UltraBold"/>
                          <a:sym typeface="Armin Grotesk UltraBold"/>
                        </a:rPr>
                        <a:t>5 000 EUR kalendāra gadā</a:t>
                      </a:r>
                    </a:p>
                  </a:txBody>
                  <a:tcPr marL="45720" marR="4572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0817">
                <a:tc>
                  <a:txBody>
                    <a:bodyPr/>
                    <a:lstStyle/>
                    <a:p>
                      <a:pPr marL="127000" algn="l">
                        <a:tabLst>
                          <a:tab pos="381000" algn="l"/>
                          <a:tab pos="393700" algn="l"/>
                        </a:tabLst>
                      </a:pPr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Reklāmas kampaņas izstrādes un vadības izmaksas, lai produktu  palaistu eksporta tirgū</a:t>
                      </a:r>
                    </a:p>
                  </a:txBody>
                  <a:tcPr marL="12700" marR="12700" marT="12700" marB="1270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0" algn="l">
                        <a:tabLst>
                          <a:tab pos="381000" algn="l"/>
                          <a:tab pos="393700" algn="l"/>
                        </a:tabLst>
                      </a:pPr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ea typeface="Armin Grotesk UltraBold"/>
                          <a:cs typeface="Armin Grotesk UltraBold"/>
                          <a:sym typeface="Armin Grotesk UltraBold"/>
                        </a:rPr>
                        <a:t>5 000 EUR kalendāra gadā</a:t>
                      </a:r>
                    </a:p>
                  </a:txBody>
                  <a:tcPr marL="12700" marR="12700" marT="12700" marB="1270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3175">
                      <a:solidFill>
                        <a:srgbClr val="FFFFFF"/>
                      </a:solidFill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528">
                <a:tc>
                  <a:txBody>
                    <a:bodyPr/>
                    <a:lstStyle/>
                    <a:p>
                      <a:pPr marL="127000" algn="l"/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sym typeface="Helvetica"/>
                        </a:rPr>
                        <a:t>Atbalsta nodrošināšana starptautisko konferenču organizēšanai Latvijā RIS3 </a:t>
                      </a:r>
                      <a:r>
                        <a:rPr lang="lv-LV" sz="18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Helvetica"/>
                        </a:rPr>
                        <a:t>jomā, ja konferencē piedalās vismaz 50 dalībnieki un vismaz 50% no tiem ir ārvalstu dalībnieki (p</a:t>
                      </a:r>
                      <a:r>
                        <a:rPr lang="lv-LV" sz="18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min Grotesk Regular"/>
                        </a:rPr>
                        <a:t>ar dalībniekiem ir uzskatāmi konferences satura veidotāji – lektori, diskusiju dalībnieki, stendu dalībnieki u.c.)</a:t>
                      </a:r>
                      <a:endParaRPr lang="lv-LV" sz="1800" b="0" i="0" u="none" strike="noStrike" cap="none" spc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uFillTx/>
                        <a:latin typeface="+mj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45720" marR="45720" anchor="ctr" horzOverflow="overflow">
                    <a:lnL w="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127000" algn="l"/>
                      <a:r>
                        <a:rPr lang="lv-LV" sz="1800" noProof="0" dirty="0">
                          <a:solidFill>
                            <a:srgbClr val="FFFFFF"/>
                          </a:solidFill>
                          <a:latin typeface="+mj-lt"/>
                          <a:ea typeface="Armin Grotesk UltraBold"/>
                          <a:cs typeface="Armin Grotesk UltraBold"/>
                          <a:sym typeface="Armin Grotesk UltraBold"/>
                        </a:rPr>
                        <a:t>12 000 EUR 
1 starptautiskās konferences organizēšanai Latvijā</a:t>
                      </a:r>
                    </a:p>
                  </a:txBody>
                  <a:tcPr marL="45720" marR="4572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FFFFFF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object 3"/>
          <p:cNvSpPr txBox="1"/>
          <p:nvPr/>
        </p:nvSpPr>
        <p:spPr>
          <a:xfrm>
            <a:off x="977002" y="4128632"/>
            <a:ext cx="11920427" cy="4062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Attiecināmās</a:t>
            </a:r>
            <a:r>
              <a:rPr dirty="0"/>
              <a:t> </a:t>
            </a:r>
            <a:r>
              <a:rPr dirty="0" err="1"/>
              <a:t>izmaksas</a:t>
            </a:r>
            <a:r>
              <a:rPr dirty="0"/>
              <a:t>:</a:t>
            </a:r>
            <a:endParaRPr dirty="0">
              <a:solidFill>
                <a:srgbClr val="FFFFFF"/>
              </a:solidFill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Dalības</a:t>
            </a:r>
            <a:r>
              <a:rPr dirty="0"/>
              <a:t> </a:t>
            </a:r>
            <a:r>
              <a:rPr dirty="0" err="1"/>
              <a:t>maksa</a:t>
            </a:r>
            <a:r>
              <a:rPr dirty="0"/>
              <a:t> ne </a:t>
            </a:r>
            <a:r>
              <a:rPr dirty="0" err="1"/>
              <a:t>vairāk</a:t>
            </a:r>
            <a:r>
              <a:rPr dirty="0"/>
              <a:t> </a:t>
            </a:r>
            <a:r>
              <a:rPr dirty="0" err="1"/>
              <a:t>kā</a:t>
            </a:r>
            <a:r>
              <a:rPr dirty="0"/>
              <a:t> </a:t>
            </a:r>
            <a:r>
              <a:rPr dirty="0">
                <a:latin typeface="Armin Grotesk UltraBold"/>
                <a:ea typeface="Armin Grotesk UltraBold"/>
                <a:cs typeface="Armin Grotesk UltraBold"/>
                <a:sym typeface="Armin Grotesk UltraBold"/>
              </a:rPr>
              <a:t>2</a:t>
            </a:r>
            <a:r>
              <a:rPr lang="lv-LV" dirty="0">
                <a:latin typeface="Armin Grotesk UltraBold"/>
                <a:ea typeface="Armin Grotesk UltraBold"/>
                <a:cs typeface="Armin Grotesk UltraBold"/>
                <a:sym typeface="Armin Grotesk UltraBold"/>
              </a:rPr>
              <a:t> </a:t>
            </a:r>
            <a:r>
              <a:rPr dirty="0">
                <a:latin typeface="Armin Grotesk UltraBold"/>
                <a:ea typeface="Armin Grotesk UltraBold"/>
                <a:cs typeface="Armin Grotesk UltraBold"/>
                <a:sym typeface="Armin Grotesk UltraBold"/>
              </a:rPr>
              <a:t>000 EUR</a:t>
            </a:r>
            <a:r>
              <a:rPr dirty="0"/>
              <a:t> par </a:t>
            </a:r>
            <a:r>
              <a:rPr dirty="0" err="1"/>
              <a:t>piedalīšanos</a:t>
            </a:r>
            <a:r>
              <a:rPr dirty="0"/>
              <a:t> </a:t>
            </a:r>
            <a:r>
              <a:rPr dirty="0">
                <a:latin typeface="Armin Grotesk UltraBold"/>
                <a:ea typeface="Armin Grotesk UltraBold"/>
                <a:cs typeface="Armin Grotesk UltraBold"/>
                <a:sym typeface="Armin Grotesk UltraBold"/>
              </a:rPr>
              <a:t>1 </a:t>
            </a:r>
            <a:r>
              <a:rPr dirty="0" err="1">
                <a:latin typeface="Armin Grotesk UltraBold"/>
                <a:ea typeface="Armin Grotesk UltraBold"/>
                <a:cs typeface="Armin Grotesk UltraBold"/>
                <a:sym typeface="Armin Grotesk UltraBold"/>
              </a:rPr>
              <a:t>pasākumā</a:t>
            </a:r>
            <a:endParaRPr dirty="0">
              <a:latin typeface="Armin Grotesk UltraBold"/>
              <a:ea typeface="Armin Grotesk UltraBold"/>
              <a:cs typeface="Armin Grotesk UltraBold"/>
              <a:sym typeface="Armin Grotesk UltraBold"/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Ceļa</a:t>
            </a:r>
            <a:r>
              <a:rPr dirty="0"/>
              <a:t> (</a:t>
            </a:r>
            <a:r>
              <a:rPr dirty="0" err="1"/>
              <a:t>transporta</a:t>
            </a:r>
            <a:r>
              <a:rPr dirty="0"/>
              <a:t>) </a:t>
            </a:r>
            <a:r>
              <a:rPr dirty="0" err="1"/>
              <a:t>izdevumi</a:t>
            </a:r>
            <a:r>
              <a:rPr dirty="0"/>
              <a:t> ne </a:t>
            </a:r>
            <a:r>
              <a:rPr dirty="0" err="1"/>
              <a:t>vairāk</a:t>
            </a:r>
            <a:r>
              <a:rPr dirty="0"/>
              <a:t> </a:t>
            </a:r>
            <a:r>
              <a:rPr dirty="0" err="1"/>
              <a:t>kā</a:t>
            </a:r>
            <a:r>
              <a:rPr dirty="0"/>
              <a:t> 3 </a:t>
            </a:r>
            <a:r>
              <a:rPr dirty="0" err="1"/>
              <a:t>personām</a:t>
            </a:r>
            <a:endParaRPr dirty="0"/>
          </a:p>
          <a:p>
            <a:pPr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/>
              <a:t> </a:t>
            </a:r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Atbalsta </a:t>
            </a:r>
            <a:r>
              <a:rPr dirty="0" err="1">
                <a:solidFill>
                  <a:srgbClr val="A7A7A7"/>
                </a:solidFill>
              </a:rPr>
              <a:t>apjoms</a:t>
            </a:r>
            <a:r>
              <a:rPr dirty="0"/>
              <a:t>:</a:t>
            </a:r>
          </a:p>
          <a:p>
            <a:pPr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>
                <a:latin typeface="+mj-lt"/>
              </a:rPr>
              <a:t>60%, </a:t>
            </a:r>
            <a:r>
              <a:rPr i="1" dirty="0">
                <a:latin typeface="+mj-lt"/>
              </a:rPr>
              <a:t>de minimis</a:t>
            </a:r>
          </a:p>
          <a:p>
            <a:pPr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</p:txBody>
      </p:sp>
      <p:pic>
        <p:nvPicPr>
          <p:cNvPr id="213" name="20231115_111234.jpg" descr="20231115_1112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1328" y="-7581"/>
            <a:ext cx="6970217" cy="11295665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object 6"/>
          <p:cNvSpPr txBox="1"/>
          <p:nvPr/>
        </p:nvSpPr>
        <p:spPr>
          <a:xfrm>
            <a:off x="977002" y="670102"/>
            <a:ext cx="12336064" cy="213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Dalībai</a:t>
            </a:r>
            <a:r>
              <a:rPr dirty="0"/>
              <a:t> LIAA </a:t>
            </a:r>
            <a:r>
              <a:rPr dirty="0" err="1"/>
              <a:t>organizētajās</a:t>
            </a:r>
            <a:r>
              <a:rPr dirty="0"/>
              <a:t> </a:t>
            </a:r>
            <a:r>
              <a:rPr dirty="0" err="1"/>
              <a:t>Latvijas</a:t>
            </a:r>
            <a:r>
              <a:rPr dirty="0"/>
              <a:t> </a:t>
            </a:r>
            <a:r>
              <a:rPr dirty="0" err="1"/>
              <a:t>augstu</a:t>
            </a:r>
            <a:r>
              <a:rPr dirty="0"/>
              <a:t> </a:t>
            </a:r>
            <a:r>
              <a:rPr dirty="0" err="1"/>
              <a:t>valsts</a:t>
            </a:r>
            <a:r>
              <a:rPr dirty="0"/>
              <a:t> </a:t>
            </a:r>
            <a:r>
              <a:rPr dirty="0" err="1"/>
              <a:t>amatpersonu</a:t>
            </a:r>
            <a:r>
              <a:rPr dirty="0"/>
              <a:t> </a:t>
            </a:r>
            <a:r>
              <a:rPr dirty="0" err="1"/>
              <a:t>vizītēs</a:t>
            </a:r>
            <a:r>
              <a:rPr dirty="0"/>
              <a:t> un </a:t>
            </a:r>
            <a:r>
              <a:rPr dirty="0" err="1"/>
              <a:t>tirdzniecības</a:t>
            </a:r>
            <a:r>
              <a:rPr dirty="0"/>
              <a:t> </a:t>
            </a:r>
            <a:r>
              <a:rPr dirty="0" err="1"/>
              <a:t>misijās</a:t>
            </a:r>
            <a:r>
              <a:rPr dirty="0"/>
              <a:t> </a:t>
            </a:r>
            <a:r>
              <a:rPr lang="lv-LV" dirty="0"/>
              <a:t>–</a:t>
            </a:r>
            <a:r>
              <a:rPr dirty="0"/>
              <a:t> </a:t>
            </a:r>
            <a:r>
              <a:rPr dirty="0" err="1"/>
              <a:t>granti</a:t>
            </a:r>
            <a:endParaRPr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object 3"/>
          <p:cNvSpPr txBox="1"/>
          <p:nvPr/>
        </p:nvSpPr>
        <p:spPr>
          <a:xfrm>
            <a:off x="977002" y="3620174"/>
            <a:ext cx="11920427" cy="5539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ea typeface="+mj-ea"/>
              <a:cs typeface="+mj-cs"/>
              <a:sym typeface="Armin Grotesk Regular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Pasākumi ir pieejami 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gan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 par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maksu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,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gan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atbalstu</a:t>
            </a: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ea typeface="+mj-ea"/>
              <a:cs typeface="+mj-cs"/>
              <a:sym typeface="Armin Grotesk Regular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ea typeface="+mj-ea"/>
              <a:cs typeface="+mj-cs"/>
              <a:sym typeface="Armin Grotesk Regular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Lai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saņemtu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atbalstu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,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ir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jākvalificējas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 atbalsta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kritērijiem</a:t>
            </a: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 (ja attiecas)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ea typeface="+mj-ea"/>
              <a:cs typeface="+mj-cs"/>
              <a:sym typeface="Armin Grotesk Regular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Helvetica"/>
              </a:rPr>
              <a:t>Jāpiesakās konkrētam pasākumam business.gov.lv (TM gadījumā LIAA izvērtē vai tiks piešķirts atbalsts, tiek noslēgts līgums par atbalstu)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Helvetica"/>
              </a:rPr>
              <a:t>Jānoslēdz līgums ar LIAA par dalību TM/VV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Helvetica"/>
              </a:rPr>
              <a:t>LIAA izraksta rēķinu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Helvetica"/>
              </a:rPr>
              <a:t>Pasākuma norise</a:t>
            </a:r>
          </a:p>
          <a:p>
            <a:pPr marL="342900" marR="0" lvl="0" indent="-3429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Helvetica"/>
              </a:rPr>
              <a:t>Iesniedz Maksājuma pieprasījumu (VV gadījumā LIAA izvērtē vai tiks piešķirts atbalsts, tiek noslēgts līgums par atbalstu)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FFFF00"/>
              </a:highlight>
              <a:uLnTx/>
              <a:uFillTx/>
              <a:latin typeface="Armin Grotesk Regular"/>
              <a:ea typeface="+mj-ea"/>
              <a:cs typeface="+mj-cs"/>
              <a:sym typeface="Helvetica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A7A7A7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</p:txBody>
      </p:sp>
      <p:pic>
        <p:nvPicPr>
          <p:cNvPr id="206" name="20231115_111234.jpg" descr="20231115_1112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1328" y="-7581"/>
            <a:ext cx="6970217" cy="11295665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object 6"/>
          <p:cNvSpPr txBox="1"/>
          <p:nvPr/>
        </p:nvSpPr>
        <p:spPr>
          <a:xfrm>
            <a:off x="977002" y="670102"/>
            <a:ext cx="12764326" cy="213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200" b="0" i="0" u="none" strike="noStrike" kern="0" cap="none" spc="0" normalizeH="0" baseline="0" noProof="0" dirty="0">
                <a:ln>
                  <a:noFill/>
                </a:ln>
                <a:solidFill>
                  <a:srgbClr val="A7A7A7"/>
                </a:solidFill>
                <a:effectLst/>
                <a:uLnTx/>
                <a:uFillTx/>
                <a:sym typeface="Armin Grotesk UltraBold"/>
              </a:rPr>
              <a:t>Dalībai LIAA organizētajās Latvijas augstu valsts amatpersonu vizītēs (VV) un tirdzniecības misijās (TM) – granti</a:t>
            </a:r>
          </a:p>
        </p:txBody>
      </p:sp>
      <p:pic>
        <p:nvPicPr>
          <p:cNvPr id="208" name="Picture 2" descr="Picture 2"/>
          <p:cNvPicPr>
            <a:picLocks noChangeAspect="1"/>
          </p:cNvPicPr>
          <p:nvPr/>
        </p:nvPicPr>
        <p:blipFill>
          <a:blip r:embed="rId4"/>
          <a:srcRect l="46862" r="12036"/>
          <a:stretch>
            <a:fillRect/>
          </a:stretch>
        </p:blipFill>
        <p:spPr>
          <a:xfrm>
            <a:off x="13741328" y="0"/>
            <a:ext cx="6970217" cy="11303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object 3"/>
          <p:cNvSpPr txBox="1"/>
          <p:nvPr/>
        </p:nvSpPr>
        <p:spPr>
          <a:xfrm>
            <a:off x="1064746" y="3951587"/>
            <a:ext cx="10609095" cy="4062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2400">
                <a:solidFill>
                  <a:srgbClr val="FFFFFF"/>
                </a:solidFill>
                <a:latin typeface="Armin Grotesk SemiBold"/>
                <a:ea typeface="Armin Grotesk SemiBold"/>
                <a:cs typeface="Armin Grotesk SemiBold"/>
                <a:sym typeface="Armin Grotesk SemiBold"/>
              </a:defRPr>
            </a:pPr>
            <a:r>
              <a:rPr dirty="0" err="1">
                <a:latin typeface="+mj-lt"/>
              </a:rPr>
              <a:t>Pirms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pasākuma</a:t>
            </a:r>
            <a:r>
              <a:rPr dirty="0">
                <a:latin typeface="+mj-lt"/>
              </a:rPr>
              <a:t> LIAA </a:t>
            </a:r>
            <a:r>
              <a:rPr dirty="0" err="1">
                <a:latin typeface="+mj-lt"/>
              </a:rPr>
              <a:t>jāiesniedz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pieteikums</a:t>
            </a:r>
            <a:r>
              <a:rPr dirty="0">
                <a:latin typeface="+mj-lt"/>
              </a:rPr>
              <a:t> </a:t>
            </a:r>
            <a:r>
              <a:rPr u="sng" dirty="0">
                <a:latin typeface="+mj-lt"/>
              </a:rPr>
              <a:t>business.gov.lv</a:t>
            </a:r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u="sng" dirty="0"/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>
                <a:solidFill>
                  <a:srgbClr val="A7A7A7"/>
                </a:solidFill>
                <a:latin typeface="Armin Grotesk UltraBold" panose="00000900000000000000"/>
              </a:rPr>
              <a:t>Pasākuma</a:t>
            </a:r>
            <a:r>
              <a:rPr dirty="0">
                <a:solidFill>
                  <a:srgbClr val="A7A7A7"/>
                </a:solidFill>
                <a:latin typeface="Armin Grotesk UltraBold" panose="00000900000000000000"/>
              </a:rPr>
              <a:t> </a:t>
            </a:r>
            <a:r>
              <a:rPr dirty="0" err="1">
                <a:solidFill>
                  <a:srgbClr val="A7A7A7"/>
                </a:solidFill>
                <a:latin typeface="Armin Grotesk UltraBold" panose="00000900000000000000"/>
              </a:rPr>
              <a:t>nosacījumi</a:t>
            </a:r>
            <a:r>
              <a:rPr dirty="0">
                <a:solidFill>
                  <a:srgbClr val="A7A7A7"/>
                </a:solidFill>
                <a:latin typeface="Armin Grotesk UltraBold" panose="00000900000000000000"/>
              </a:rPr>
              <a:t>:</a:t>
            </a: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>
                <a:latin typeface="+mj-lt"/>
              </a:rPr>
              <a:t>Vismaz</a:t>
            </a:r>
            <a:r>
              <a:rPr dirty="0">
                <a:latin typeface="+mj-lt"/>
              </a:rPr>
              <a:t> 2 </a:t>
            </a:r>
            <a:r>
              <a:rPr dirty="0" err="1">
                <a:latin typeface="+mj-lt"/>
              </a:rPr>
              <a:t>dienas</a:t>
            </a:r>
            <a:r>
              <a:rPr dirty="0">
                <a:latin typeface="+mj-lt"/>
              </a:rPr>
              <a:t> </a:t>
            </a:r>
            <a:endParaRPr dirty="0">
              <a:latin typeface="+mj-lt"/>
              <a:ea typeface="Armin Grotesk SemiBold"/>
              <a:cs typeface="Armin Grotesk SemiBold"/>
              <a:sym typeface="Armin Grotesk SemiBold"/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>
                <a:latin typeface="+mj-lt"/>
              </a:rPr>
              <a:t>Vismaz</a:t>
            </a:r>
            <a:r>
              <a:rPr dirty="0">
                <a:latin typeface="+mj-lt"/>
              </a:rPr>
              <a:t> 500 </a:t>
            </a:r>
            <a:r>
              <a:rPr dirty="0" err="1">
                <a:latin typeface="+mj-lt"/>
              </a:rPr>
              <a:t>ārvalstu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apmeklētāji</a:t>
            </a:r>
            <a:r>
              <a:rPr dirty="0">
                <a:latin typeface="+mj-lt"/>
              </a:rPr>
              <a:t> 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un/</a:t>
            </a:r>
            <a:r>
              <a:rPr dirty="0" err="1">
                <a:latin typeface="+mj-lt"/>
                <a:ea typeface="+mj-ea"/>
                <a:cs typeface="+mj-cs"/>
                <a:sym typeface="Armin Grotesk Regular"/>
              </a:rPr>
              <a:t>vai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 </a:t>
            </a:r>
            <a:r>
              <a:rPr dirty="0" err="1">
                <a:latin typeface="+mj-lt"/>
              </a:rPr>
              <a:t>ārvalstu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dalībnieki</a:t>
            </a:r>
            <a:r>
              <a:rPr dirty="0">
                <a:latin typeface="+mj-lt"/>
              </a:rPr>
              <a:t> no </a:t>
            </a:r>
            <a:r>
              <a:rPr dirty="0" err="1">
                <a:latin typeface="+mj-lt"/>
              </a:rPr>
              <a:t>vismaz</a:t>
            </a:r>
            <a:r>
              <a:rPr dirty="0">
                <a:latin typeface="+mj-lt"/>
              </a:rPr>
              <a:t> no 4 </a:t>
            </a:r>
            <a:r>
              <a:rPr dirty="0" err="1">
                <a:latin typeface="+mj-lt"/>
              </a:rPr>
              <a:t>valstīm</a:t>
            </a:r>
            <a:endParaRPr dirty="0">
              <a:latin typeface="+mj-lt"/>
            </a:endParaRPr>
          </a:p>
          <a:p>
            <a:pPr>
              <a:defRPr sz="2400">
                <a:solidFill>
                  <a:srgbClr val="FFFFFF"/>
                </a:solidFill>
                <a:latin typeface="Armin Grotesk SemiBold"/>
                <a:ea typeface="Armin Grotesk SemiBold"/>
                <a:cs typeface="Armin Grotesk SemiBold"/>
                <a:sym typeface="Armin Grotesk SemiBold"/>
              </a:defRPr>
            </a:pP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Komersanti</a:t>
            </a:r>
            <a:endParaRPr lang="lv-LV"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Biedrības</a:t>
            </a: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Nodibinājumi</a:t>
            </a:r>
            <a:endParaRPr dirty="0"/>
          </a:p>
          <a:p>
            <a:pPr marL="254000" indent="-254000">
              <a:buClr>
                <a:srgbClr val="A7A7A7"/>
              </a:buClr>
              <a:buSzPct val="10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dirty="0"/>
          </a:p>
          <a:p>
            <a:pPr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Atbalsta </a:t>
            </a:r>
            <a:r>
              <a:rPr dirty="0" err="1"/>
              <a:t>apjoms</a:t>
            </a:r>
            <a:r>
              <a:rPr dirty="0"/>
              <a:t>:  </a:t>
            </a:r>
            <a:r>
              <a:rPr dirty="0">
                <a:solidFill>
                  <a:srgbClr val="FFFFFF"/>
                </a:solidFill>
                <a:latin typeface="+mj-lt"/>
              </a:rPr>
              <a:t>60%, </a:t>
            </a:r>
            <a:r>
              <a:rPr i="1" dirty="0">
                <a:solidFill>
                  <a:srgbClr val="FFFFFF"/>
                </a:solidFill>
                <a:latin typeface="+mj-lt"/>
              </a:rPr>
              <a:t>de minimis</a:t>
            </a:r>
          </a:p>
        </p:txBody>
      </p:sp>
      <p:pic>
        <p:nvPicPr>
          <p:cNvPr id="219" name="object 5" descr="objec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1671" y="-2"/>
            <a:ext cx="7172839" cy="11303004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object 2"/>
          <p:cNvSpPr txBox="1"/>
          <p:nvPr/>
        </p:nvSpPr>
        <p:spPr>
          <a:xfrm>
            <a:off x="994950" y="692370"/>
            <a:ext cx="11979679" cy="213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Starptautisku</a:t>
            </a:r>
            <a:r>
              <a:rPr dirty="0"/>
              <a:t> </a:t>
            </a:r>
            <a:r>
              <a:rPr dirty="0" err="1"/>
              <a:t>sporta</a:t>
            </a:r>
            <a:r>
              <a:rPr dirty="0"/>
              <a:t> </a:t>
            </a:r>
            <a:r>
              <a:rPr dirty="0" err="1"/>
              <a:t>pasākumu</a:t>
            </a:r>
            <a:r>
              <a:rPr dirty="0"/>
              <a:t> un </a:t>
            </a:r>
            <a:r>
              <a:rPr dirty="0" err="1"/>
              <a:t>starptautisku</a:t>
            </a:r>
            <a:r>
              <a:rPr dirty="0"/>
              <a:t> </a:t>
            </a:r>
            <a:r>
              <a:rPr dirty="0" err="1"/>
              <a:t>izstāžu</a:t>
            </a:r>
            <a:r>
              <a:rPr dirty="0"/>
              <a:t> </a:t>
            </a:r>
            <a:r>
              <a:rPr dirty="0" err="1"/>
              <a:t>organizēšanai</a:t>
            </a:r>
            <a:r>
              <a:rPr dirty="0"/>
              <a:t> </a:t>
            </a:r>
            <a:r>
              <a:rPr dirty="0" err="1"/>
              <a:t>Latvijā</a:t>
            </a:r>
            <a:r>
              <a:rPr dirty="0"/>
              <a:t> </a:t>
            </a:r>
            <a:r>
              <a:rPr lang="lv-LV" dirty="0"/>
              <a:t>–</a:t>
            </a:r>
            <a:r>
              <a:rPr dirty="0"/>
              <a:t> </a:t>
            </a:r>
            <a:r>
              <a:rPr dirty="0" err="1"/>
              <a:t>granti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object 5" descr="objec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1671" y="-2"/>
            <a:ext cx="7251429" cy="11303004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23" name="Table"/>
          <p:cNvGraphicFramePr/>
          <p:nvPr>
            <p:extLst>
              <p:ext uri="{D42A27DB-BD31-4B8C-83A1-F6EECF244321}">
                <p14:modId xmlns:p14="http://schemas.microsoft.com/office/powerpoint/2010/main" val="1443589906"/>
              </p:ext>
            </p:extLst>
          </p:nvPr>
        </p:nvGraphicFramePr>
        <p:xfrm>
          <a:off x="1031424" y="3609836"/>
          <a:ext cx="11439013" cy="5164811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379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9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91013"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  <a:defRPr sz="1900">
                          <a:solidFill>
                            <a:srgbClr val="F2F2F2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dirty="0"/>
                        <a:t>Atbalsta </a:t>
                      </a:r>
                      <a:r>
                        <a:rPr dirty="0" err="1"/>
                        <a:t>apmērs</a:t>
                      </a:r>
                      <a:r>
                        <a:rPr dirty="0"/>
                        <a:t>, EUR</a:t>
                      </a:r>
                      <a:endParaRPr dirty="0">
                        <a:solidFill>
                          <a:srgbClr val="000000">
                            <a:alpha val="84706"/>
                          </a:srgbClr>
                        </a:solidFill>
                      </a:endParaRPr>
                    </a:p>
                    <a:p>
                      <a:pPr indent="127000" algn="l" defTabSz="457200">
                        <a:lnSpc>
                          <a:spcPct val="80000"/>
                        </a:lnSpc>
                        <a:defRPr sz="1900">
                          <a:solidFill>
                            <a:srgbClr val="F2F2F2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dirty="0"/>
                        <a:t>(</a:t>
                      </a:r>
                      <a:r>
                        <a:rPr i="1" dirty="0"/>
                        <a:t>de minimis</a:t>
                      </a:r>
                      <a:r>
                        <a:rPr dirty="0"/>
                        <a:t>)</a:t>
                      </a:r>
                    </a:p>
                  </a:txBody>
                  <a:tcPr marL="12700" marR="12700" marT="12700" marB="12700" anchor="ctr" horzOverflow="overflow">
                    <a:lnL w="12700">
                      <a:miter lim="400000"/>
                    </a:lnL>
                    <a:lnR w="635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7C1752"/>
                    </a:solidFill>
                  </a:tcPr>
                </a:tc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  <a:defRPr sz="1900">
                          <a:solidFill>
                            <a:srgbClr val="F2F2F2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dirty="0" err="1"/>
                        <a:t>Ārvalstu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apmeklētāji</a:t>
                      </a:r>
                      <a:r>
                        <a:rPr dirty="0"/>
                        <a:t> un/</a:t>
                      </a:r>
                    </a:p>
                    <a:p>
                      <a:pPr indent="127000" algn="l" defTabSz="457200">
                        <a:lnSpc>
                          <a:spcPct val="80000"/>
                        </a:lnSpc>
                        <a:defRPr sz="1900">
                          <a:solidFill>
                            <a:srgbClr val="F2F2F2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dirty="0" err="1"/>
                        <a:t>vai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ārvalstu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pasākuma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dalībnieki</a:t>
                      </a:r>
                      <a:endParaRPr dirty="0"/>
                    </a:p>
                  </a:txBody>
                  <a:tcPr marL="12700" marR="12700" marT="12700" marB="12700" anchor="ctr" horzOverflow="overflow">
                    <a:lnL w="6350">
                      <a:solidFill>
                        <a:srgbClr val="FFFFFF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7C17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633"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Līdz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50 000</a:t>
                      </a:r>
                    </a:p>
                  </a:txBody>
                  <a:tcPr marL="12700" marR="12700" marT="12700" marB="12700" anchor="ctr" horzOverflow="overflow">
                    <a:lnL w="12700">
                      <a:miter lim="400000"/>
                    </a:lnL>
                    <a:lnR w="6350">
                      <a:solidFill>
                        <a:srgbClr val="FFFFFF"/>
                      </a:solidFill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013356"/>
                    </a:solidFill>
                  </a:tcPr>
                </a:tc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Vismaz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500</a:t>
                      </a:r>
                    </a:p>
                  </a:txBody>
                  <a:tcPr marL="12700" marR="12700" marT="12700" marB="12700" anchor="ctr" horzOverflow="overflow">
                    <a:lnL w="6350">
                      <a:solidFill>
                        <a:srgbClr val="FFFFFF"/>
                      </a:solidFill>
                    </a:lnL>
                    <a:lnR w="1270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013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633"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Līdz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75 000</a:t>
                      </a:r>
                    </a:p>
                  </a:txBody>
                  <a:tcPr marL="12700" marR="12700" marT="12700" marB="12700" anchor="ctr" horzOverflow="overflow">
                    <a:lnL w="12700">
                      <a:miter lim="400000"/>
                    </a:lnL>
                    <a:lnR w="6350">
                      <a:solidFill>
                        <a:srgbClr val="FFFFFF"/>
                      </a:solidFill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Vismaz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1</a:t>
                      </a:r>
                      <a:r>
                        <a:rPr lang="lv-LV"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000</a:t>
                      </a:r>
                    </a:p>
                  </a:txBody>
                  <a:tcPr marL="12700" marR="12700" marT="12700" marB="12700" anchor="ctr" horzOverflow="overflow">
                    <a:lnL w="6350">
                      <a:solidFill>
                        <a:srgbClr val="FFFFFF"/>
                      </a:solidFill>
                    </a:lnL>
                    <a:lnR w="1270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5633"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Līdz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100 000</a:t>
                      </a:r>
                    </a:p>
                  </a:txBody>
                  <a:tcPr marL="12700" marR="12700" marT="12700" marB="12700" anchor="ctr" horzOverflow="overflow">
                    <a:lnL w="12700">
                      <a:miter lim="400000"/>
                    </a:lnL>
                    <a:lnR w="6350">
                      <a:solidFill>
                        <a:srgbClr val="FFFFFF"/>
                      </a:solidFill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013356"/>
                    </a:solidFill>
                  </a:tcPr>
                </a:tc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Vismaz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1</a:t>
                      </a:r>
                      <a:r>
                        <a:rPr lang="lv-LV"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500</a:t>
                      </a:r>
                    </a:p>
                  </a:txBody>
                  <a:tcPr marL="12700" marR="12700" marT="12700" marB="12700" anchor="ctr" horzOverflow="overflow">
                    <a:lnL w="6350">
                      <a:solidFill>
                        <a:srgbClr val="FFFFFF"/>
                      </a:solidFill>
                    </a:lnL>
                    <a:lnR w="1270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013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5633"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Līdz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125 000</a:t>
                      </a:r>
                    </a:p>
                  </a:txBody>
                  <a:tcPr marL="12700" marR="12700" marT="12700" marB="12700" anchor="ctr" horzOverflow="overflow">
                    <a:lnL w="12700">
                      <a:miter lim="400000"/>
                    </a:lnL>
                    <a:lnR w="6350">
                      <a:solidFill>
                        <a:srgbClr val="FFFFFF"/>
                      </a:solidFill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Vismaz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2</a:t>
                      </a:r>
                      <a:r>
                        <a:rPr lang="lv-LV"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000</a:t>
                      </a:r>
                    </a:p>
                  </a:txBody>
                  <a:tcPr marL="12700" marR="12700" marT="12700" marB="12700" anchor="ctr" horzOverflow="overflow">
                    <a:lnL w="6350">
                      <a:solidFill>
                        <a:srgbClr val="FFFFFF"/>
                      </a:solidFill>
                    </a:lnL>
                    <a:lnR w="1270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5633"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Līdz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150 000</a:t>
                      </a:r>
                    </a:p>
                  </a:txBody>
                  <a:tcPr marL="12700" marR="12700" marT="12700" marB="12700" anchor="ctr" horzOverflow="overflow">
                    <a:lnL w="12700">
                      <a:miter lim="400000"/>
                    </a:lnL>
                    <a:lnR w="6350">
                      <a:solidFill>
                        <a:srgbClr val="FFFFFF"/>
                      </a:solidFill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013356"/>
                    </a:solidFill>
                  </a:tcPr>
                </a:tc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Vismaz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2</a:t>
                      </a:r>
                      <a:r>
                        <a:rPr lang="lv-LV"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500</a:t>
                      </a:r>
                    </a:p>
                  </a:txBody>
                  <a:tcPr marL="12700" marR="12700" marT="12700" marB="12700" anchor="ctr" horzOverflow="overflow">
                    <a:lnL w="6350">
                      <a:solidFill>
                        <a:srgbClr val="FFFFFF"/>
                      </a:solidFill>
                    </a:lnL>
                    <a:lnR w="1270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6350">
                      <a:solidFill>
                        <a:srgbClr val="FFFFFF"/>
                      </a:solidFill>
                    </a:lnB>
                    <a:solidFill>
                      <a:srgbClr val="013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633"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Līdz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200 000</a:t>
                      </a:r>
                    </a:p>
                  </a:txBody>
                  <a:tcPr marL="12700" marR="12700" marT="12700" marB="12700" anchor="ctr" horzOverflow="overflow">
                    <a:lnL w="12700">
                      <a:miter lim="400000"/>
                    </a:lnL>
                    <a:lnR w="6350">
                      <a:solidFill>
                        <a:srgbClr val="FFFFFF"/>
                      </a:solidFill>
                    </a:lnR>
                    <a:lnT w="6350">
                      <a:solidFill>
                        <a:srgbClr val="FFFFFF"/>
                      </a:solidFill>
                    </a:lnT>
                    <a:lnB w="12700"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127000" algn="l" defTabSz="457200">
                        <a:lnSpc>
                          <a:spcPct val="80000"/>
                        </a:lnSpc>
                      </a:pPr>
                      <a:r>
                        <a:rPr sz="1900" dirty="0" err="1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Vismaz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3</a:t>
                      </a:r>
                      <a:r>
                        <a:rPr lang="lv-LV"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 </a:t>
                      </a:r>
                      <a:r>
                        <a:rPr sz="1900" dirty="0">
                          <a:solidFill>
                            <a:srgbClr val="F2F2F2"/>
                          </a:solidFill>
                          <a:latin typeface="+mj-lt"/>
                          <a:ea typeface="+mj-ea"/>
                          <a:cs typeface="+mj-cs"/>
                        </a:rPr>
                        <a:t>000</a:t>
                      </a:r>
                    </a:p>
                  </a:txBody>
                  <a:tcPr marL="12700" marR="12700" marT="12700" marB="12700" anchor="ctr" horzOverflow="overflow">
                    <a:lnL w="6350">
                      <a:solidFill>
                        <a:srgbClr val="FFFFFF"/>
                      </a:solidFill>
                    </a:lnL>
                    <a:lnR w="12700">
                      <a:miter lim="400000"/>
                    </a:lnR>
                    <a:lnT w="6350">
                      <a:solidFill>
                        <a:srgbClr val="FFFFFF"/>
                      </a:solidFill>
                    </a:lnT>
                    <a:lnB w="12700">
                      <a:miter lim="400000"/>
                    </a:lnB>
                    <a:solidFill>
                      <a:srgbClr val="EEECE1">
                        <a:alpha val="2988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4" name="object 2"/>
          <p:cNvSpPr txBox="1"/>
          <p:nvPr/>
        </p:nvSpPr>
        <p:spPr>
          <a:xfrm>
            <a:off x="996703" y="693899"/>
            <a:ext cx="12746721" cy="213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Starptautisku</a:t>
            </a:r>
            <a:r>
              <a:rPr dirty="0"/>
              <a:t> </a:t>
            </a:r>
            <a:r>
              <a:rPr dirty="0" err="1"/>
              <a:t>sporta</a:t>
            </a:r>
            <a:r>
              <a:rPr dirty="0"/>
              <a:t> </a:t>
            </a:r>
            <a:r>
              <a:rPr dirty="0" err="1"/>
              <a:t>pasākumu</a:t>
            </a:r>
            <a:r>
              <a:rPr dirty="0"/>
              <a:t> un </a:t>
            </a:r>
            <a:r>
              <a:rPr dirty="0" err="1"/>
              <a:t>starptautisku</a:t>
            </a:r>
            <a:r>
              <a:rPr dirty="0"/>
              <a:t> </a:t>
            </a:r>
            <a:r>
              <a:rPr dirty="0" err="1"/>
              <a:t>izstāžu</a:t>
            </a:r>
            <a:r>
              <a:rPr dirty="0"/>
              <a:t> </a:t>
            </a:r>
            <a:r>
              <a:rPr dirty="0" err="1"/>
              <a:t>organizēšanai</a:t>
            </a:r>
            <a:r>
              <a:rPr dirty="0"/>
              <a:t> </a:t>
            </a:r>
            <a:r>
              <a:rPr dirty="0" err="1"/>
              <a:t>Latvijā</a:t>
            </a:r>
            <a:r>
              <a:rPr dirty="0"/>
              <a:t> </a:t>
            </a:r>
            <a:r>
              <a:rPr lang="lv-LV" dirty="0"/>
              <a:t>–</a:t>
            </a:r>
            <a:r>
              <a:rPr dirty="0"/>
              <a:t> </a:t>
            </a:r>
            <a:r>
              <a:rPr dirty="0" err="1"/>
              <a:t>granti</a:t>
            </a:r>
            <a:endParaRPr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9A980B-D628-61E3-73D8-816E95C00F1D}"/>
              </a:ext>
            </a:extLst>
          </p:cNvPr>
          <p:cNvSpPr txBox="1"/>
          <p:nvPr/>
        </p:nvSpPr>
        <p:spPr>
          <a:xfrm>
            <a:off x="1293226" y="3483979"/>
            <a:ext cx="16965555" cy="49675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hangingPunct="0">
              <a:lnSpc>
                <a:spcPct val="120000"/>
              </a:lnSpc>
            </a:pPr>
            <a:r>
              <a:rPr lang="lv-LV" sz="2400" dirty="0">
                <a:solidFill>
                  <a:srgbClr val="A7A7A7"/>
                </a:solidFill>
                <a:latin typeface="+mj-lt"/>
                <a:ea typeface="+mj-ea"/>
                <a:cs typeface="+mj-cs"/>
              </a:rPr>
              <a:t>Atbalstāmās izmaksas:</a:t>
            </a:r>
            <a:endParaRPr lang="lv-LV"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Licences iegādes izmaksas pasākuma organizēšanai Latvijā un/vai dalības maksa starptautiskā organizācijā, kas nepieciešama starptautiska statusa vai reitinga piešķiršanai plānotajam pasākumam</a:t>
            </a: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Tādu pasākuma mārketinga materiālu kā bukletu, </a:t>
            </a:r>
            <a:r>
              <a:rPr lang="lv-LV"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baneru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vai videoklipu izstrādes un izgatavošanas izmaksas, satura izstrādes izmaksas</a:t>
            </a: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Izmaksas saistībā ar pasākuma popularizēšanu digitālajā vidē, tai skaitā pasākuma tiešraides nodrošināšana (atbalsta summa ne vairāk kā 20 000 EUR)</a:t>
            </a: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Norises telpu un zemes platību nomas izmaksas</a:t>
            </a: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Tehniskā aprīkojuma pakalpojuma izmaksas</a:t>
            </a: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Transporta nomas pakalpojumu izmaksas Latvijā starptautiskā sporta pasākuma dalībnieku kopīgai pārvadāšanai starp pasākuma norises vietām</a:t>
            </a: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Starptautiska sporta pasākuma nodrošināšanai nepieciešamo sporta federācijas apstiprinātu sporta tiesnešu honorāru izmaksas</a:t>
            </a: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Dalība nozares profesionālajos pasākumos (atbalsta summa ne vairāk kā 3 000 EUR)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28F686BB-767E-EC12-21B0-F401920A52C7}"/>
              </a:ext>
            </a:extLst>
          </p:cNvPr>
          <p:cNvSpPr txBox="1"/>
          <p:nvPr/>
        </p:nvSpPr>
        <p:spPr>
          <a:xfrm>
            <a:off x="992284" y="694556"/>
            <a:ext cx="13395048" cy="213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Starptautisku</a:t>
            </a:r>
            <a:r>
              <a:rPr dirty="0"/>
              <a:t> </a:t>
            </a:r>
            <a:r>
              <a:rPr dirty="0" err="1"/>
              <a:t>sporta</a:t>
            </a:r>
            <a:r>
              <a:rPr dirty="0"/>
              <a:t> </a:t>
            </a:r>
            <a:r>
              <a:rPr dirty="0" err="1"/>
              <a:t>pasākumu</a:t>
            </a:r>
            <a:r>
              <a:rPr dirty="0"/>
              <a:t> un </a:t>
            </a:r>
            <a:r>
              <a:rPr dirty="0" err="1"/>
              <a:t>starptautisku</a:t>
            </a:r>
            <a:r>
              <a:rPr dirty="0"/>
              <a:t> </a:t>
            </a:r>
            <a:r>
              <a:rPr dirty="0" err="1"/>
              <a:t>izstāžu</a:t>
            </a:r>
            <a:r>
              <a:rPr dirty="0"/>
              <a:t> </a:t>
            </a:r>
            <a:r>
              <a:rPr dirty="0" err="1"/>
              <a:t>organizēšanai</a:t>
            </a:r>
            <a:r>
              <a:rPr dirty="0"/>
              <a:t> </a:t>
            </a:r>
            <a:r>
              <a:rPr dirty="0" err="1"/>
              <a:t>Latvijā</a:t>
            </a:r>
            <a:r>
              <a:rPr dirty="0"/>
              <a:t> </a:t>
            </a:r>
            <a:r>
              <a:rPr lang="lv-LV" dirty="0"/>
              <a:t>–</a:t>
            </a:r>
            <a:r>
              <a:rPr dirty="0"/>
              <a:t> </a:t>
            </a:r>
            <a:r>
              <a:rPr dirty="0" err="1"/>
              <a:t>granti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13045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object 3"/>
          <p:cNvSpPr txBox="1"/>
          <p:nvPr/>
        </p:nvSpPr>
        <p:spPr>
          <a:xfrm>
            <a:off x="1045195" y="2909172"/>
            <a:ext cx="10796939" cy="4801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Jāpiesakās</a:t>
            </a:r>
            <a:r>
              <a:rPr dirty="0"/>
              <a:t> </a:t>
            </a:r>
            <a:r>
              <a:rPr dirty="0" err="1"/>
              <a:t>konkrētam</a:t>
            </a:r>
            <a:r>
              <a:rPr dirty="0"/>
              <a:t> </a:t>
            </a:r>
            <a:r>
              <a:rPr dirty="0" err="1"/>
              <a:t>stendam</a:t>
            </a:r>
            <a:r>
              <a:rPr dirty="0"/>
              <a:t> </a:t>
            </a:r>
            <a:r>
              <a:rPr u="sng" dirty="0"/>
              <a:t>business.gov.lv </a:t>
            </a:r>
          </a:p>
          <a:p>
            <a:pPr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u="sng" dirty="0"/>
          </a:p>
          <a:p>
            <a:pPr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Dalība</a:t>
            </a:r>
            <a:r>
              <a:rPr dirty="0"/>
              <a:t> </a:t>
            </a:r>
            <a:r>
              <a:rPr dirty="0" err="1"/>
              <a:t>nacionālajā</a:t>
            </a:r>
            <a:r>
              <a:rPr dirty="0"/>
              <a:t> </a:t>
            </a:r>
            <a:r>
              <a:rPr dirty="0" err="1"/>
              <a:t>stendā</a:t>
            </a:r>
            <a:r>
              <a:rPr dirty="0"/>
              <a:t> </a:t>
            </a:r>
            <a:r>
              <a:rPr dirty="0" err="1"/>
              <a:t>starptautiskajā</a:t>
            </a:r>
            <a:r>
              <a:rPr dirty="0"/>
              <a:t> </a:t>
            </a:r>
            <a:r>
              <a:rPr dirty="0" err="1"/>
              <a:t>ārvalstu</a:t>
            </a:r>
            <a:r>
              <a:rPr dirty="0"/>
              <a:t> </a:t>
            </a:r>
            <a:r>
              <a:rPr dirty="0" err="1"/>
              <a:t>izstādē</a:t>
            </a:r>
            <a:r>
              <a:rPr dirty="0"/>
              <a:t> </a:t>
            </a:r>
            <a:r>
              <a:rPr dirty="0" err="1"/>
              <a:t>gan</a:t>
            </a:r>
            <a:r>
              <a:rPr dirty="0"/>
              <a:t> par </a:t>
            </a:r>
            <a:r>
              <a:rPr dirty="0" err="1"/>
              <a:t>maksu</a:t>
            </a:r>
            <a:r>
              <a:rPr dirty="0"/>
              <a:t>, </a:t>
            </a:r>
            <a:r>
              <a:rPr dirty="0" err="1"/>
              <a:t>gan</a:t>
            </a:r>
            <a:r>
              <a:rPr dirty="0"/>
              <a:t> </a:t>
            </a:r>
            <a:r>
              <a:rPr dirty="0" err="1"/>
              <a:t>atbalstu</a:t>
            </a:r>
            <a:endParaRPr dirty="0"/>
          </a:p>
          <a:p>
            <a:pPr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dirty="0"/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Atbalsta </a:t>
            </a:r>
            <a:r>
              <a:rPr dirty="0" err="1"/>
              <a:t>apjoms</a:t>
            </a:r>
            <a:r>
              <a:rPr dirty="0"/>
              <a:t>: </a:t>
            </a:r>
            <a:r>
              <a:rPr dirty="0">
                <a:solidFill>
                  <a:srgbClr val="FFFFFF"/>
                </a:solidFill>
                <a:latin typeface="+mj-lt"/>
              </a:rPr>
              <a:t>100%, </a:t>
            </a:r>
            <a:r>
              <a:rPr i="1" dirty="0">
                <a:solidFill>
                  <a:srgbClr val="FFFFFF"/>
                </a:solidFill>
                <a:latin typeface="+mj-lt"/>
              </a:rPr>
              <a:t>de minimis</a:t>
            </a:r>
          </a:p>
          <a:p>
            <a:pPr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>
              <a:solidFill>
                <a:srgbClr val="FFFFFF"/>
              </a:solidFill>
            </a:endParaRPr>
          </a:p>
          <a:p>
            <a:pPr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>
                <a:latin typeface="+mj-lt"/>
              </a:rPr>
              <a:t>Jākvalificējas</a:t>
            </a:r>
            <a:r>
              <a:rPr dirty="0">
                <a:latin typeface="+mj-lt"/>
              </a:rPr>
              <a:t> atbalsta </a:t>
            </a:r>
            <a:r>
              <a:rPr dirty="0" err="1">
                <a:latin typeface="+mj-lt"/>
              </a:rPr>
              <a:t>kritērijiem</a:t>
            </a:r>
            <a:r>
              <a:rPr dirty="0">
                <a:latin typeface="+mj-lt"/>
              </a:rPr>
              <a:t>, tad LIAA </a:t>
            </a:r>
            <a:r>
              <a:rPr dirty="0" err="1">
                <a:latin typeface="+mj-lt"/>
              </a:rPr>
              <a:t>piemēro</a:t>
            </a:r>
            <a:r>
              <a:rPr dirty="0">
                <a:latin typeface="+mj-lt"/>
              </a:rPr>
              <a:t> </a:t>
            </a:r>
            <a:r>
              <a:rPr i="1" dirty="0">
                <a:latin typeface="+mj-lt"/>
              </a:rPr>
              <a:t>de minimis </a:t>
            </a:r>
            <a:r>
              <a:rPr dirty="0" err="1">
                <a:latin typeface="+mj-lt"/>
              </a:rPr>
              <a:t>atbalstu</a:t>
            </a:r>
            <a:r>
              <a:rPr dirty="0">
                <a:latin typeface="+mj-lt"/>
              </a:rPr>
              <a:t> par </a:t>
            </a:r>
            <a:r>
              <a:rPr dirty="0" err="1">
                <a:latin typeface="+mj-lt"/>
              </a:rPr>
              <a:t>dalību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nacionālajā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stendā</a:t>
            </a:r>
            <a:endParaRPr dirty="0">
              <a:solidFill>
                <a:srgbClr val="A7A7A7"/>
              </a:solidFill>
              <a:latin typeface="+mj-lt"/>
            </a:endParaRPr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>
              <a:solidFill>
                <a:srgbClr val="A7A7A7"/>
              </a:solidFill>
              <a:latin typeface="+mj-lt"/>
            </a:endParaRPr>
          </a:p>
          <a:p>
            <a:pPr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>
                <a:latin typeface="+mj-lt"/>
              </a:rPr>
              <a:t>Maksājuma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pieprasījums</a:t>
            </a:r>
            <a:r>
              <a:rPr dirty="0">
                <a:latin typeface="+mj-lt"/>
              </a:rPr>
              <a:t> nav </a:t>
            </a:r>
            <a:r>
              <a:rPr dirty="0" err="1">
                <a:latin typeface="+mj-lt"/>
              </a:rPr>
              <a:t>jāsniedz</a:t>
            </a:r>
            <a:endParaRPr dirty="0">
              <a:solidFill>
                <a:srgbClr val="A7A7A7"/>
              </a:solidFill>
              <a:latin typeface="+mj-lt"/>
            </a:endParaRPr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>
              <a:solidFill>
                <a:srgbClr val="A7A7A7"/>
              </a:solidFill>
            </a:endParaRPr>
          </a:p>
          <a:p>
            <a:pPr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>
              <a:solidFill>
                <a:srgbClr val="A7A7A7"/>
              </a:solidFill>
            </a:endParaRPr>
          </a:p>
          <a:p>
            <a:pPr>
              <a:defRPr sz="2400">
                <a:solidFill>
                  <a:srgbClr val="A7A7A7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dirty="0">
              <a:solidFill>
                <a:srgbClr val="A7A7A7"/>
              </a:solidFill>
            </a:endParaRPr>
          </a:p>
        </p:txBody>
      </p:sp>
      <p:pic>
        <p:nvPicPr>
          <p:cNvPr id="227" name="20231115_111234.jpg" descr="20231115_1112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1328" y="-7581"/>
            <a:ext cx="6970217" cy="11295665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object 2"/>
          <p:cNvSpPr txBox="1">
            <a:spLocks noGrp="1"/>
          </p:cNvSpPr>
          <p:nvPr>
            <p:ph type="title"/>
          </p:nvPr>
        </p:nvSpPr>
        <p:spPr>
          <a:xfrm>
            <a:off x="968995" y="712683"/>
            <a:ext cx="11979679" cy="1847638"/>
          </a:xfrm>
          <a:prstGeom prst="rect">
            <a:avLst/>
          </a:prstGeom>
        </p:spPr>
        <p:txBody>
          <a:bodyPr lIns="45718" tIns="45718" rIns="45718" bIns="45718"/>
          <a:lstStyle/>
          <a:p>
            <a:pPr defTabSz="822958">
              <a:lnSpc>
                <a:spcPct val="70000"/>
              </a:lnSpc>
              <a:defRPr sz="5500"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t>LIAA organizētiem nacionālajiem stendiem starptautiskajās izstādēs 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object 2"/>
          <p:cNvSpPr txBox="1">
            <a:spLocks noGrp="1"/>
          </p:cNvSpPr>
          <p:nvPr>
            <p:ph type="title"/>
          </p:nvPr>
        </p:nvSpPr>
        <p:spPr>
          <a:xfrm>
            <a:off x="984900" y="674620"/>
            <a:ext cx="11587544" cy="2215104"/>
          </a:xfrm>
          <a:prstGeom prst="rect">
            <a:avLst/>
          </a:prstGeom>
        </p:spPr>
        <p:txBody>
          <a:bodyPr lIns="45718" tIns="45718" rIns="45718" bIns="45718"/>
          <a:lstStyle/>
          <a:p>
            <a:pPr>
              <a:lnSpc>
                <a:spcPct val="70000"/>
              </a:lnSpc>
              <a:defRPr sz="6200"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t>LIAA pārstāvniecības ārvalstīs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EE91F1-EAAE-23E2-5CC6-FA96CC9BF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9" y="313989"/>
            <a:ext cx="19947841" cy="1067502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object 2"/>
          <p:cNvSpPr txBox="1">
            <a:spLocks noGrp="1"/>
          </p:cNvSpPr>
          <p:nvPr>
            <p:ph type="title"/>
          </p:nvPr>
        </p:nvSpPr>
        <p:spPr>
          <a:xfrm>
            <a:off x="979166" y="698153"/>
            <a:ext cx="14711620" cy="2091341"/>
          </a:xfrm>
          <a:prstGeom prst="rect">
            <a:avLst/>
          </a:prstGeom>
        </p:spPr>
        <p:txBody>
          <a:bodyPr lIns="45718" tIns="45718" rIns="45718" bIns="45718"/>
          <a:lstStyle/>
          <a:p>
            <a:pPr hangingPunct="0">
              <a:lnSpc>
                <a:spcPct val="70000"/>
              </a:lnSpc>
              <a:defRPr sz="6200"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sz="6200" dirty="0">
                <a:latin typeface="Armin Grotesk UltraBold"/>
                <a:sym typeface="Armin Grotesk UltraBold"/>
              </a:rPr>
              <a:t>LIAA </a:t>
            </a:r>
            <a:r>
              <a:rPr sz="6200" dirty="0" err="1">
                <a:latin typeface="Armin Grotesk UltraBold"/>
                <a:sym typeface="Armin Grotesk UltraBold"/>
              </a:rPr>
              <a:t>pārstāvniecīb</a:t>
            </a:r>
            <a:r>
              <a:rPr lang="lv-LV" sz="6200" dirty="0" err="1">
                <a:latin typeface="Armin Grotesk UltraBold"/>
                <a:sym typeface="Armin Grotesk UltraBold"/>
              </a:rPr>
              <a:t>as</a:t>
            </a:r>
            <a:r>
              <a:rPr sz="6200" dirty="0">
                <a:latin typeface="Armin Grotesk UltraBold"/>
                <a:sym typeface="Armin Grotesk UltraBold"/>
              </a:rPr>
              <a:t> </a:t>
            </a:r>
            <a:r>
              <a:rPr sz="6200" dirty="0" err="1">
                <a:latin typeface="Armin Grotesk UltraBold"/>
                <a:sym typeface="Armin Grotesk UltraBold"/>
              </a:rPr>
              <a:t>Latvijā</a:t>
            </a:r>
            <a:endParaRPr sz="6200" dirty="0">
              <a:latin typeface="Armin Grotesk UltraBold"/>
              <a:sym typeface="Armin Grotesk UltraBold"/>
            </a:endParaRPr>
          </a:p>
        </p:txBody>
      </p:sp>
      <p:sp>
        <p:nvSpPr>
          <p:cNvPr id="237" name="object 3"/>
          <p:cNvSpPr txBox="1"/>
          <p:nvPr/>
        </p:nvSpPr>
        <p:spPr>
          <a:xfrm>
            <a:off x="1044703" y="3480814"/>
            <a:ext cx="6832997" cy="339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Konsultācijas</a:t>
            </a:r>
            <a:r>
              <a:rPr dirty="0"/>
              <a:t> un atbalsts par </a:t>
            </a:r>
            <a:r>
              <a:rPr dirty="0" err="1"/>
              <a:t>visām</a:t>
            </a:r>
            <a:r>
              <a:rPr dirty="0"/>
              <a:t> LIAA </a:t>
            </a:r>
            <a:r>
              <a:rPr dirty="0" err="1"/>
              <a:t>programmām</a:t>
            </a:r>
            <a:r>
              <a:rPr dirty="0"/>
              <a:t> un </a:t>
            </a:r>
            <a:r>
              <a:rPr dirty="0" err="1"/>
              <a:t>pakalpojumiem</a:t>
            </a: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Sadarbība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partneriem</a:t>
            </a:r>
            <a:r>
              <a:rPr dirty="0"/>
              <a:t> un </a:t>
            </a:r>
            <a:r>
              <a:rPr dirty="0" err="1"/>
              <a:t>uzņēmumiem</a:t>
            </a:r>
            <a:r>
              <a:rPr dirty="0"/>
              <a:t> </a:t>
            </a:r>
            <a:r>
              <a:rPr dirty="0" err="1"/>
              <a:t>investīciju</a:t>
            </a:r>
            <a:r>
              <a:rPr dirty="0"/>
              <a:t> </a:t>
            </a:r>
            <a:r>
              <a:rPr dirty="0" err="1"/>
              <a:t>piesaistē</a:t>
            </a: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Pasākumi</a:t>
            </a:r>
            <a:r>
              <a:rPr dirty="0"/>
              <a:t> </a:t>
            </a:r>
            <a:r>
              <a:rPr dirty="0" err="1"/>
              <a:t>uzņēmēju</a:t>
            </a:r>
            <a:r>
              <a:rPr dirty="0"/>
              <a:t> </a:t>
            </a:r>
            <a:r>
              <a:rPr dirty="0" err="1"/>
              <a:t>izaugsmei</a:t>
            </a:r>
            <a:r>
              <a:rPr dirty="0"/>
              <a:t> un </a:t>
            </a:r>
            <a:r>
              <a:rPr dirty="0" err="1"/>
              <a:t>sadarbību</a:t>
            </a:r>
            <a:r>
              <a:rPr dirty="0"/>
              <a:t> </a:t>
            </a:r>
            <a:r>
              <a:rPr dirty="0" err="1"/>
              <a:t>veicināšanai</a:t>
            </a: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Kopstrādes</a:t>
            </a:r>
            <a:r>
              <a:rPr dirty="0"/>
              <a:t> </a:t>
            </a:r>
            <a:r>
              <a:rPr dirty="0" err="1"/>
              <a:t>telpas</a:t>
            </a:r>
            <a:endParaRPr dirty="0"/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Inkubācijas</a:t>
            </a:r>
            <a:r>
              <a:rPr dirty="0"/>
              <a:t> atbalsts</a:t>
            </a:r>
          </a:p>
        </p:txBody>
      </p:sp>
      <p:pic>
        <p:nvPicPr>
          <p:cNvPr id="239" name="object 8" descr="objec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788" y="3112515"/>
            <a:ext cx="12316702" cy="78229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">
            <a:extLst>
              <a:ext uri="{FF2B5EF4-FFF2-40B4-BE49-F238E27FC236}">
                <a16:creationId xmlns:a16="http://schemas.microsoft.com/office/drawing/2014/main" id="{99C5F0B1-C7A8-1D29-E27F-9832D6BDC3E9}"/>
              </a:ext>
            </a:extLst>
          </p:cNvPr>
          <p:cNvSpPr/>
          <p:nvPr/>
        </p:nvSpPr>
        <p:spPr>
          <a:xfrm>
            <a:off x="15531865" y="-7525136"/>
            <a:ext cx="3877453" cy="11430266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243" name="object 2"/>
          <p:cNvSpPr txBox="1"/>
          <p:nvPr/>
        </p:nvSpPr>
        <p:spPr>
          <a:xfrm>
            <a:off x="976545" y="674584"/>
            <a:ext cx="11979679" cy="1470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6200" dirty="0">
                <a:solidFill>
                  <a:srgbClr val="A7A7A7"/>
                </a:solidFill>
              </a:rPr>
              <a:t>Biznesa inkubācijas atbalsts</a:t>
            </a:r>
            <a:br>
              <a:rPr dirty="0"/>
            </a:br>
            <a:endParaRPr dirty="0"/>
          </a:p>
        </p:txBody>
      </p:sp>
      <p:graphicFrame>
        <p:nvGraphicFramePr>
          <p:cNvPr id="244" name="Table 6"/>
          <p:cNvGraphicFramePr/>
          <p:nvPr>
            <p:extLst>
              <p:ext uri="{D42A27DB-BD31-4B8C-83A1-F6EECF244321}">
                <p14:modId xmlns:p14="http://schemas.microsoft.com/office/powerpoint/2010/main" val="3592543401"/>
              </p:ext>
            </p:extLst>
          </p:nvPr>
        </p:nvGraphicFramePr>
        <p:xfrm>
          <a:off x="981964" y="2246995"/>
          <a:ext cx="14304045" cy="676329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768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8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8890">
                <a:tc>
                  <a:txBody>
                    <a:bodyPr/>
                    <a:lstStyle/>
                    <a:p>
                      <a:pPr marR="12700" algn="ctr"/>
                      <a:r>
                        <a:rPr sz="2400" dirty="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INKUBĀCIJA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7C1752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/>
                      <a:r>
                        <a:rPr sz="24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PIRMSINKUBĀCIJA</a:t>
                      </a:r>
                    </a:p>
                  </a:txBody>
                  <a:tcPr marL="45720" marR="4572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7C1752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/>
                      <a:r>
                        <a:rPr sz="2400" dirty="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IDEJU KAUSS</a:t>
                      </a:r>
                      <a:r>
                        <a:rPr lang="lv-LV" sz="2400" dirty="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 / IDEJOŠANA</a:t>
                      </a:r>
                      <a:endParaRPr sz="2400" dirty="0">
                        <a:solidFill>
                          <a:srgbClr val="FFFFFF"/>
                        </a:solidFill>
                        <a:latin typeface="Armin Grotesk UltraBold"/>
                        <a:ea typeface="Armin Grotesk UltraBold"/>
                        <a:cs typeface="Armin Grotesk UltraBold"/>
                        <a:sym typeface="Armin Grotesk UltraBold"/>
                      </a:endParaRPr>
                    </a:p>
                  </a:txBody>
                  <a:tcPr marL="45720" marR="45720" anchor="ctr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7C17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1961">
                <a:tc>
                  <a:txBody>
                    <a:bodyPr/>
                    <a:lstStyle/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Armin Grotesk Regular"/>
                        </a:rPr>
                        <a:t>Komersantiem, kas jaunāki par 5 gadiem un ražo eksportspējīgu vai inovatīvu preci vai pakalpojumu </a:t>
                      </a:r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endParaRPr lang="lv-LV" sz="2400" b="0" i="0" u="none" strike="noStrike" cap="none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uFillTx/>
                        <a:sym typeface="Armin Grotesk Regular"/>
                      </a:endParaRPr>
                    </a:p>
                    <a:p>
                      <a:pPr marL="0" marR="1270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lang="lv-LV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sym typeface="Armin Grotesk Regular"/>
                        </a:rPr>
                        <a:t>Programma – līdz 3 gadiem</a:t>
                      </a:r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endParaRPr lang="lv-LV" sz="2400" b="0" i="0" u="none" strike="noStrike" cap="none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uFillTx/>
                        <a:sym typeface="Armin Grotesk Regular"/>
                      </a:endParaRPr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lang="lv-LV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sym typeface="Armin Grotesk Regular"/>
                        </a:rPr>
                        <a:t>Granti</a:t>
                      </a:r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lang="lv-LV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sym typeface="Armin Grotesk Regular"/>
                        </a:rPr>
                        <a:t>Apmācības</a:t>
                      </a:r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lang="lv-LV" sz="24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sym typeface="Armin Grotesk Regular"/>
                        </a:rPr>
                        <a:t>Mentorings</a:t>
                      </a:r>
                      <a:endParaRPr lang="lv-LV" sz="2400" b="0" i="0" u="none" strike="noStrike" cap="none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uFillTx/>
                        <a:sym typeface="Armin Grotesk Regular"/>
                      </a:endParaRPr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endParaRPr lang="lv-LV"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lang="lv-LV" sz="2400" b="0" i="0" u="none" strike="noStrike" cap="none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uFillTx/>
                        <a:latin typeface="+mn-lt"/>
                        <a:ea typeface="+mn-ea"/>
                        <a:cs typeface="+mn-cs"/>
                        <a:sym typeface="Armin Grotesk Regular"/>
                      </a:endParaRPr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Armin Grotesk Regular"/>
                        </a:rPr>
                        <a:t>Uzņemšana 2024. gada</a:t>
                      </a:r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Armin Grotesk Regular"/>
                        </a:rPr>
                        <a:t> 16.-30.septembris</a:t>
                      </a:r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endParaRPr lang="lv-LV" sz="2400" dirty="0"/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endParaRPr sz="2400" dirty="0"/>
                    </a:p>
                  </a:txBody>
                  <a:tcPr marL="254000" marR="254000" marT="254000" marB="254000" horzOverflow="overflow">
                    <a:lnL w="12700"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400" dirty="0" err="1"/>
                        <a:t>Komersantiem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līdz</a:t>
                      </a:r>
                      <a:r>
                        <a:rPr sz="2400" dirty="0"/>
                        <a:t> 3 </a:t>
                      </a:r>
                      <a:r>
                        <a:rPr sz="2400" dirty="0" err="1"/>
                        <a:t>g.v</a:t>
                      </a:r>
                      <a:r>
                        <a:rPr sz="2400" dirty="0"/>
                        <a:t>.</a:t>
                      </a:r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lang="lv-LV"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400" dirty="0" err="1"/>
                        <a:t>Programma</a:t>
                      </a:r>
                      <a:r>
                        <a:rPr sz="2400" dirty="0"/>
                        <a:t> – 1 gads</a:t>
                      </a:r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sz="2400" dirty="0"/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sz="2400" dirty="0" err="1"/>
                        <a:t>Apmācības</a:t>
                      </a:r>
                      <a:endParaRPr sz="2400" dirty="0"/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sz="2400" dirty="0" err="1"/>
                        <a:t>Mentorings</a:t>
                      </a:r>
                      <a:endParaRPr lang="lv-LV" sz="2400" dirty="0"/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lang="lv-LV" sz="2400" dirty="0"/>
                        <a:t>Atbalsts produkta attīstībā</a:t>
                      </a:r>
                      <a:endParaRPr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lang="lv-LV"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lang="lv-LV"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lang="lv-LV"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400" dirty="0" err="1"/>
                        <a:t>Uzņemšana</a:t>
                      </a:r>
                      <a:r>
                        <a:rPr sz="2400" dirty="0"/>
                        <a:t> 2024. gada </a:t>
                      </a:r>
                      <a:endParaRPr lang="lv-LV"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sz="2400" dirty="0"/>
                        <a:t>28.oktobris – 8.novembris</a:t>
                      </a:r>
                      <a:endParaRPr sz="2400" dirty="0"/>
                    </a:p>
                  </a:txBody>
                  <a:tcPr marL="254000" marR="254000" marT="254000" marB="254000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3175">
                      <a:solidFill>
                        <a:srgbClr val="FFFFFF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400" dirty="0"/>
                        <a:t>Biznesa </a:t>
                      </a:r>
                      <a:r>
                        <a:rPr sz="2400" dirty="0" err="1"/>
                        <a:t>ideju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autoriem</a:t>
                      </a:r>
                      <a:r>
                        <a:rPr sz="2400" dirty="0"/>
                        <a:t> (</a:t>
                      </a:r>
                      <a:r>
                        <a:rPr sz="2400" dirty="0" err="1"/>
                        <a:t>fiziskām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personām</a:t>
                      </a:r>
                      <a:r>
                        <a:rPr sz="2400" dirty="0"/>
                        <a:t>) </a:t>
                      </a:r>
                      <a:endParaRPr lang="lv-LV"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lang="lv-LV"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sz="2400" dirty="0"/>
                        <a:t>Programma – 4 mēneši</a:t>
                      </a:r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sz="2400" dirty="0"/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sz="2400" dirty="0" err="1"/>
                        <a:t>Apmācības</a:t>
                      </a:r>
                      <a:endParaRPr sz="2400" dirty="0"/>
                    </a:p>
                    <a:p>
                      <a:pPr marL="0" marR="1270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4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Armin Grotesk UltraBold"/>
                          <a:ea typeface="+mj-ea"/>
                          <a:cs typeface="+mj-cs"/>
                          <a:sym typeface="Armin Grotesk Regular"/>
                        </a:rPr>
                        <a:t>Konsultācijas</a:t>
                      </a:r>
                      <a:r>
                        <a:rPr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Armin Grotesk UltraBold"/>
                          <a:ea typeface="+mj-ea"/>
                          <a:cs typeface="+mj-cs"/>
                          <a:sym typeface="Armin Grotesk Regular"/>
                        </a:rPr>
                        <a:t>/atbalsts</a:t>
                      </a:r>
                      <a:r>
                        <a:rPr lang="lv-LV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ea typeface="+mj-ea"/>
                          <a:cs typeface="+mj-cs"/>
                          <a:sym typeface="Armin Grotesk Regular"/>
                        </a:rPr>
                        <a:t>/</a:t>
                      </a:r>
                      <a:r>
                        <a:rPr lang="lv-LV" sz="24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ea typeface="+mj-ea"/>
                          <a:cs typeface="+mj-cs"/>
                          <a:sym typeface="Armin Grotesk Regular"/>
                        </a:rPr>
                        <a:t>mentorings</a:t>
                      </a:r>
                      <a:r>
                        <a:rPr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Armin Grotesk UltraBold"/>
                          <a:ea typeface="+mj-ea"/>
                          <a:cs typeface="+mj-cs"/>
                          <a:sym typeface="Armin Grotesk Regular"/>
                        </a:rPr>
                        <a:t> </a:t>
                      </a:r>
                    </a:p>
                    <a:p>
                      <a:pPr marR="12700" algn="ctr">
                        <a:defRPr sz="25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sz="2400" dirty="0"/>
                        <a:t>biznesa </a:t>
                      </a:r>
                      <a:r>
                        <a:rPr sz="2400" dirty="0" err="1"/>
                        <a:t>idejas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attīstībā</a:t>
                      </a:r>
                      <a:endParaRPr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lang="lv-LV"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lang="lv-LV"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sz="2400" dirty="0"/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4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Armin Grotesk UltraBold"/>
                          <a:sym typeface="Armin Grotesk Regular"/>
                        </a:rPr>
                        <a:t>Uzņemšana</a:t>
                      </a:r>
                      <a:r>
                        <a:rPr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Armin Grotesk UltraBold"/>
                          <a:sym typeface="Armin Grotesk Regular"/>
                        </a:rPr>
                        <a:t> 2024. gada</a:t>
                      </a:r>
                      <a:r>
                        <a:rPr lang="lv-LV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Armin Grotesk UltraBold"/>
                          <a:sym typeface="Armin Grotesk Regular"/>
                        </a:rPr>
                        <a:t> </a:t>
                      </a:r>
                    </a:p>
                    <a:p>
                      <a:pPr marR="12700" algn="ctr">
                        <a:defRPr sz="22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Armin Grotesk UltraBold"/>
                          <a:sym typeface="Armin Grotesk Regular"/>
                        </a:rPr>
                        <a:t>3.-25.septembris</a:t>
                      </a:r>
                      <a:endParaRPr sz="2400" b="0" i="0" u="none" strike="noStrike" cap="none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uFillTx/>
                        <a:latin typeface="Armin Grotesk UltraBold"/>
                        <a:sym typeface="Armin Grotesk Regular"/>
                      </a:endParaRPr>
                    </a:p>
                  </a:txBody>
                  <a:tcPr marL="254000" marR="254000" marT="254000" marB="254000" horzOverflow="overflow">
                    <a:lnL w="3175">
                      <a:solidFill>
                        <a:srgbClr val="FFFFFF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object 7">
            <a:extLst>
              <a:ext uri="{FF2B5EF4-FFF2-40B4-BE49-F238E27FC236}">
                <a16:creationId xmlns:a16="http://schemas.microsoft.com/office/drawing/2014/main" id="{800FB429-9268-B7C2-B509-BAF34D2EC354}"/>
              </a:ext>
            </a:extLst>
          </p:cNvPr>
          <p:cNvSpPr txBox="1"/>
          <p:nvPr/>
        </p:nvSpPr>
        <p:spPr>
          <a:xfrm>
            <a:off x="15961171" y="970623"/>
            <a:ext cx="3018839" cy="2349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lnSpc>
                <a:spcPts val="4300"/>
              </a:lnSpc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pPr>
              <a:lnSpc>
                <a:spcPct val="100000"/>
              </a:lnSpc>
            </a:pPr>
            <a:r>
              <a:rPr lang="lv-LV" dirty="0"/>
              <a:t>Granti</a:t>
            </a:r>
          </a:p>
          <a:p>
            <a:pPr>
              <a:lnSpc>
                <a:spcPct val="100000"/>
              </a:lnSpc>
            </a:pPr>
            <a:r>
              <a:rPr lang="lv-LV" dirty="0"/>
              <a:t>19,9</a:t>
            </a:r>
            <a:r>
              <a:rPr dirty="0"/>
              <a:t> </a:t>
            </a:r>
            <a:r>
              <a:rPr dirty="0" err="1"/>
              <a:t>milj</a:t>
            </a:r>
            <a:r>
              <a:rPr dirty="0"/>
              <a:t>. EUR</a:t>
            </a:r>
            <a:br>
              <a:rPr lang="lv-LV" dirty="0"/>
            </a:br>
            <a:br>
              <a:rPr lang="lv-LV" dirty="0"/>
            </a:br>
            <a:r>
              <a:rPr lang="lv-LV" sz="2800" spc="-4" dirty="0"/>
              <a:t>D</a:t>
            </a:r>
            <a:r>
              <a:rPr kumimoji="0" lang="lv-LV" sz="2800" b="0" i="0" u="none" strike="noStrike" kern="0" cap="none" spc="-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e </a:t>
            </a:r>
            <a:r>
              <a:rPr kumimoji="0" lang="lv-LV" sz="2800" b="0" i="0" u="none" strike="noStrike" kern="0" cap="none" spc="-4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minimis</a:t>
            </a:r>
            <a:endParaRPr kumimoji="0" lang="lv-LV" sz="2800" b="0" i="0" u="none" strike="noStrike" kern="0" cap="none" spc="-4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  <a:p>
            <a:endParaRPr lang="lv-LV" sz="2800" spc="-4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Rectangle"/>
          <p:cNvSpPr/>
          <p:nvPr/>
        </p:nvSpPr>
        <p:spPr>
          <a:xfrm>
            <a:off x="15528469" y="-7525142"/>
            <a:ext cx="3877453" cy="11430266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247" name="object 2"/>
          <p:cNvSpPr txBox="1">
            <a:spLocks noGrp="1"/>
          </p:cNvSpPr>
          <p:nvPr>
            <p:ph type="title"/>
          </p:nvPr>
        </p:nvSpPr>
        <p:spPr>
          <a:xfrm>
            <a:off x="975973" y="669917"/>
            <a:ext cx="11527488" cy="1345961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lnSpc>
                <a:spcPct val="70000"/>
              </a:lnSpc>
              <a:defRPr sz="6200"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dirty="0" err="1"/>
              <a:t>Inovāciju</a:t>
            </a:r>
            <a:r>
              <a:rPr dirty="0"/>
              <a:t> </a:t>
            </a:r>
            <a:r>
              <a:rPr dirty="0" err="1"/>
              <a:t>motivācijas</a:t>
            </a:r>
            <a:r>
              <a:rPr dirty="0"/>
              <a:t> </a:t>
            </a:r>
            <a:r>
              <a:rPr dirty="0" err="1"/>
              <a:t>pasākumi</a:t>
            </a:r>
            <a:endParaRPr dirty="0"/>
          </a:p>
        </p:txBody>
      </p:sp>
      <p:sp>
        <p:nvSpPr>
          <p:cNvPr id="248" name="object 3"/>
          <p:cNvSpPr txBox="1"/>
          <p:nvPr/>
        </p:nvSpPr>
        <p:spPr>
          <a:xfrm>
            <a:off x="1078515" y="1920116"/>
            <a:ext cx="6081404" cy="123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989330">
              <a:lnSpc>
                <a:spcPct val="80000"/>
              </a:lnSpc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>
                <a:solidFill>
                  <a:schemeClr val="bg1"/>
                </a:solidFill>
              </a:rPr>
              <a:t>Uzņēmējdarbību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veicinoši</a:t>
            </a:r>
            <a:r>
              <a:rPr dirty="0">
                <a:solidFill>
                  <a:schemeClr val="bg1"/>
                </a:solidFill>
              </a:rPr>
              <a:t> </a:t>
            </a:r>
            <a:endParaRPr lang="lv-LV" dirty="0">
              <a:solidFill>
                <a:schemeClr val="bg1"/>
              </a:solidFill>
            </a:endParaRPr>
          </a:p>
          <a:p>
            <a:pPr marR="989330">
              <a:lnSpc>
                <a:spcPct val="80000"/>
              </a:lnSpc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>
                <a:solidFill>
                  <a:schemeClr val="bg1"/>
                </a:solidFill>
              </a:rPr>
              <a:t>pasākumi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sz="2500" dirty="0">
                <a:solidFill>
                  <a:schemeClr val="bg1"/>
                </a:solidFill>
                <a:latin typeface="Armin Grotesk UltraBold"/>
              </a:rPr>
              <a:t>un </a:t>
            </a:r>
            <a:r>
              <a:rPr sz="2500" dirty="0" err="1">
                <a:solidFill>
                  <a:schemeClr val="bg1"/>
                </a:solidFill>
                <a:latin typeface="Armin Grotesk UltraBold"/>
              </a:rPr>
              <a:t>apmācības</a:t>
            </a:r>
            <a:r>
              <a:rPr lang="lv-LV" sz="2500" dirty="0">
                <a:solidFill>
                  <a:schemeClr val="bg1"/>
                </a:solidFill>
              </a:rPr>
              <a:t>, </a:t>
            </a:r>
          </a:p>
          <a:p>
            <a:pPr marR="989330">
              <a:lnSpc>
                <a:spcPct val="80000"/>
              </a:lnSpc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2500" dirty="0">
                <a:solidFill>
                  <a:schemeClr val="bg1"/>
                </a:solidFill>
              </a:rPr>
              <a:t>t.sk. </a:t>
            </a:r>
            <a:r>
              <a:rPr sz="2500" dirty="0">
                <a:solidFill>
                  <a:schemeClr val="bg1"/>
                </a:solidFill>
                <a:latin typeface="Armin Grotesk UltraBold"/>
              </a:rPr>
              <a:t>MINI MBA</a:t>
            </a:r>
            <a:endParaRPr lang="lv-LV" sz="2500" dirty="0">
              <a:solidFill>
                <a:schemeClr val="bg1"/>
              </a:solidFill>
            </a:endParaRPr>
          </a:p>
          <a:p>
            <a:pPr marR="989330">
              <a:lnSpc>
                <a:spcPct val="80000"/>
              </a:lnSpc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sz="2500" dirty="0">
              <a:solidFill>
                <a:srgbClr val="FF0000"/>
              </a:solidFill>
              <a:latin typeface="Armin Grotesk UltraBold"/>
            </a:endParaRPr>
          </a:p>
        </p:txBody>
      </p:sp>
      <p:pic>
        <p:nvPicPr>
          <p:cNvPr id="250" name="object 7" descr="objec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1689" y="7741068"/>
            <a:ext cx="3576976" cy="10949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3" name="object 12"/>
          <p:cNvGrpSpPr/>
          <p:nvPr/>
        </p:nvGrpSpPr>
        <p:grpSpPr>
          <a:xfrm>
            <a:off x="699135" y="3165455"/>
            <a:ext cx="7245057" cy="6049547"/>
            <a:chOff x="0" y="0"/>
            <a:chExt cx="7245055" cy="6049546"/>
          </a:xfrm>
        </p:grpSpPr>
        <p:pic>
          <p:nvPicPr>
            <p:cNvPr id="251" name="object 13" descr="object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4297" y="-1"/>
              <a:ext cx="3260758" cy="41380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2" name="object 14" descr="object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4507770"/>
              <a:ext cx="7223157" cy="15417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4" name="object 11"/>
          <p:cNvSpPr txBox="1"/>
          <p:nvPr/>
        </p:nvSpPr>
        <p:spPr>
          <a:xfrm>
            <a:off x="15764830" y="1167629"/>
            <a:ext cx="3260755" cy="1885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4,16 </a:t>
            </a:r>
            <a:r>
              <a:rPr dirty="0" err="1"/>
              <a:t>milj</a:t>
            </a:r>
            <a:r>
              <a:rPr dirty="0"/>
              <a:t>. EUR</a:t>
            </a:r>
          </a:p>
          <a:p>
            <a:pPr algn="ctr"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 algn="ctr"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Aktivitātes</a:t>
            </a:r>
            <a:r>
              <a:rPr dirty="0"/>
              <a:t>  </a:t>
            </a:r>
          </a:p>
          <a:p>
            <a:pPr algn="ctr"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2024. </a:t>
            </a:r>
            <a:r>
              <a:rPr dirty="0" err="1"/>
              <a:t>gadā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9CAAC3-35A3-F3F9-5AD5-6DDE0663F7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1817" y="3129338"/>
            <a:ext cx="3430809" cy="258274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Rectangle"/>
          <p:cNvSpPr/>
          <p:nvPr/>
        </p:nvSpPr>
        <p:spPr>
          <a:xfrm>
            <a:off x="14623799" y="-118123"/>
            <a:ext cx="3877453" cy="11430266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marL="0" marR="0" lvl="0" indent="0" algn="ctr" defTabSz="914400" rtl="0" eaLnBrk="1" fontAlgn="auto" latinLnBrk="0" hangingPunct="0">
              <a:lnSpc>
                <a:spcPts val="4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sz="4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</p:txBody>
      </p:sp>
      <p:sp>
        <p:nvSpPr>
          <p:cNvPr id="247" name="object 2"/>
          <p:cNvSpPr txBox="1">
            <a:spLocks noGrp="1"/>
          </p:cNvSpPr>
          <p:nvPr>
            <p:ph type="title"/>
          </p:nvPr>
        </p:nvSpPr>
        <p:spPr>
          <a:xfrm>
            <a:off x="951607" y="681765"/>
            <a:ext cx="10900870" cy="1345961"/>
          </a:xfrm>
          <a:prstGeom prst="rect">
            <a:avLst/>
          </a:prstGeom>
        </p:spPr>
        <p:txBody>
          <a:bodyPr lIns="45718" tIns="45718" rIns="45718" bIns="45718">
            <a:normAutofit fontScale="90000"/>
          </a:bodyPr>
          <a:lstStyle>
            <a:lvl1pPr>
              <a:lnSpc>
                <a:spcPct val="70000"/>
              </a:lnSpc>
              <a:defRPr sz="6200"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lang="lv-LV" sz="6900" dirty="0">
                <a:sym typeface="Helvetica"/>
              </a:rPr>
              <a:t>Mini MBA apmācību kurss “Inovāciju vadība”</a:t>
            </a:r>
            <a:br>
              <a:rPr lang="lv-LV" dirty="0">
                <a:solidFill>
                  <a:srgbClr val="FF0000"/>
                </a:solidFill>
              </a:rPr>
            </a:br>
            <a:r>
              <a:rPr lang="lv-LV" dirty="0"/>
              <a:t> </a:t>
            </a:r>
            <a:br>
              <a:rPr lang="lv-LV" dirty="0"/>
            </a:br>
            <a:br>
              <a:rPr lang="lv-LV" dirty="0"/>
            </a:br>
            <a:endParaRPr lang="lv-LV" dirty="0"/>
          </a:p>
        </p:txBody>
      </p:sp>
      <p:sp>
        <p:nvSpPr>
          <p:cNvPr id="248" name="object 3"/>
          <p:cNvSpPr txBox="1"/>
          <p:nvPr/>
        </p:nvSpPr>
        <p:spPr>
          <a:xfrm>
            <a:off x="1243151" y="2922087"/>
            <a:ext cx="11696994" cy="8366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2400" dirty="0">
                <a:solidFill>
                  <a:srgbClr val="A7A7A7"/>
                </a:solidFill>
                <a:sym typeface="Armin Grotesk UltraBold"/>
              </a:rPr>
              <a:t>Apmācības paredzētas:</a:t>
            </a: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400" dirty="0">
              <a:solidFill>
                <a:schemeClr val="bg1"/>
              </a:solidFill>
              <a:sym typeface="Armin Grotesk UltraBold"/>
            </a:endParaRPr>
          </a:p>
          <a:p>
            <a:pPr marL="317500" lvl="0" indent="-317500" eaLnBrk="1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Sīko (mikro), mazo un vidējo komersantu (MVK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UltraBold"/>
              </a:rPr>
              <a:t>) darbiniekiem –  vidējā un augstākā līmeņa vadītājiem: valdes un padomes locekļiem, struktūrvienību vadītājiem un vietniekiem, inovācijas un attīstības procesu vadītājiem, speciālistiem, kuru angļu valodas prasmes ir vismaz B2 līmenī (1 komersanta pārstāvis)</a:t>
            </a:r>
            <a:endParaRPr lang="lv-LV"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MVK, kuri plāno, izstrādā vai ievieš inovatīvu produktu vai inovatīvu procesu uzņēmējdarbībā RIS3 jomā</a:t>
            </a:r>
          </a:p>
          <a:p>
            <a:pPr marR="989330" lvl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400" dirty="0">
              <a:solidFill>
                <a:schemeClr val="bg1"/>
              </a:solidFill>
              <a:sym typeface="Armin Grotesk UltraBold"/>
            </a:endParaRPr>
          </a:p>
          <a:p>
            <a:pPr marR="989330">
              <a:lnSpc>
                <a:spcPct val="80000"/>
              </a:lnSpc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2400" dirty="0">
                <a:solidFill>
                  <a:schemeClr val="bg1"/>
                </a:solidFill>
                <a:sym typeface="Armin Grotesk UltraBold"/>
              </a:rPr>
              <a:t>100% atbalsts, </a:t>
            </a:r>
            <a:r>
              <a:rPr lang="lv-LV" sz="2400" i="1" dirty="0" err="1">
                <a:solidFill>
                  <a:schemeClr val="bg1"/>
                </a:solidFill>
                <a:sym typeface="Armin Grotesk UltraBold"/>
              </a:rPr>
              <a:t>de</a:t>
            </a:r>
            <a:r>
              <a:rPr lang="lv-LV" sz="2400" i="1" dirty="0">
                <a:solidFill>
                  <a:schemeClr val="bg1"/>
                </a:solidFill>
                <a:sym typeface="Armin Grotesk UltraBold"/>
              </a:rPr>
              <a:t> </a:t>
            </a:r>
            <a:r>
              <a:rPr lang="lv-LV" sz="2400" i="1" dirty="0" err="1">
                <a:solidFill>
                  <a:schemeClr val="bg1"/>
                </a:solidFill>
                <a:sym typeface="Armin Grotesk UltraBold"/>
              </a:rPr>
              <a:t>minimis</a:t>
            </a:r>
            <a:endParaRPr lang="lv-LV" sz="2400" i="1" dirty="0">
              <a:solidFill>
                <a:schemeClr val="bg1"/>
              </a:solidFill>
              <a:sym typeface="Armin Grotesk UltraBold"/>
            </a:endParaRP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400" dirty="0">
              <a:solidFill>
                <a:schemeClr val="bg1"/>
              </a:solidFill>
              <a:sym typeface="Armin Grotesk UltraBold"/>
            </a:endParaRP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400" dirty="0">
              <a:solidFill>
                <a:schemeClr val="bg1"/>
              </a:solidFill>
              <a:sym typeface="Armin Grotesk UltraBold"/>
            </a:endParaRPr>
          </a:p>
          <a:p>
            <a:pPr marR="989330">
              <a:lnSpc>
                <a:spcPct val="80000"/>
              </a:lnSpc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2400" dirty="0">
                <a:solidFill>
                  <a:schemeClr val="bg1"/>
                </a:solidFill>
              </a:rPr>
              <a:t>Apmācības notiks angļu valodā, klātienē, (9-14 nedēļas, 140 h) </a:t>
            </a: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400" dirty="0">
              <a:solidFill>
                <a:srgbClr val="A7A7A7"/>
              </a:solidFill>
              <a:sym typeface="Armin Grotesk UltraBold"/>
            </a:endParaRPr>
          </a:p>
          <a:p>
            <a:pPr marR="989330">
              <a:lnSpc>
                <a:spcPct val="80000"/>
              </a:lnSpc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A7A7A7"/>
              </a:solidFill>
              <a:effectLst/>
              <a:highlight>
                <a:srgbClr val="FFFF00"/>
              </a:highlight>
              <a:uLnTx/>
              <a:uFillTx/>
              <a:latin typeface="Armin Grotesk UltraBold"/>
              <a:sym typeface="Armin Grotesk UltraBold"/>
            </a:endParaRP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400" dirty="0">
              <a:solidFill>
                <a:srgbClr val="A7A7A7"/>
              </a:solidFill>
              <a:highlight>
                <a:srgbClr val="FFFF00"/>
              </a:highlight>
              <a:sym typeface="Armin Grotesk UltraBold"/>
            </a:endParaRPr>
          </a:p>
          <a:p>
            <a:pPr marR="989330" lvl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500" dirty="0">
              <a:solidFill>
                <a:srgbClr val="A7A7A7"/>
              </a:solidFill>
              <a:sym typeface="Armin Grotesk UltraBold"/>
            </a:endParaRP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500" dirty="0">
              <a:solidFill>
                <a:srgbClr val="A7A7A7"/>
              </a:solidFill>
              <a:sym typeface="Armin Grotesk UltraBold"/>
            </a:endParaRP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500" dirty="0">
              <a:solidFill>
                <a:srgbClr val="A7A7A7"/>
              </a:solidFill>
              <a:sym typeface="Armin Grotesk UltraBold"/>
            </a:endParaRPr>
          </a:p>
          <a:p>
            <a:r>
              <a:rPr lang="lv-LV" sz="2500" dirty="0">
                <a:solidFill>
                  <a:srgbClr val="A7A7A7"/>
                </a:solidFill>
              </a:rPr>
              <a:t> </a:t>
            </a: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500" dirty="0">
              <a:solidFill>
                <a:srgbClr val="A7A7A7"/>
              </a:solidFill>
              <a:sym typeface="Armin Grotesk UltraBold"/>
            </a:endParaRP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500" dirty="0">
              <a:solidFill>
                <a:srgbClr val="A7A7A7"/>
              </a:solidFill>
              <a:sym typeface="Armin Grotesk UltraBold"/>
            </a:endParaRPr>
          </a:p>
          <a:p>
            <a:r>
              <a:rPr lang="lv-LV" sz="2500" dirty="0">
                <a:solidFill>
                  <a:srgbClr val="A7A7A7"/>
                </a:solidFill>
                <a:highlight>
                  <a:srgbClr val="FFFF00"/>
                </a:highlight>
              </a:rPr>
              <a:t> </a:t>
            </a:r>
          </a:p>
          <a:p>
            <a:r>
              <a:rPr lang="lv-LV" sz="18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-    </a:t>
            </a:r>
            <a:endParaRPr lang="lv-LV" sz="2500" dirty="0">
              <a:solidFill>
                <a:srgbClr val="A7A7A7"/>
              </a:solidFill>
              <a:highlight>
                <a:srgbClr val="FFFF00"/>
              </a:highlight>
              <a:sym typeface="Armin Grotesk UltraBold"/>
            </a:endParaRPr>
          </a:p>
          <a:p>
            <a:pPr marL="0" marR="98933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5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</p:txBody>
      </p:sp>
      <p:sp>
        <p:nvSpPr>
          <p:cNvPr id="254" name="object 11"/>
          <p:cNvSpPr txBox="1"/>
          <p:nvPr/>
        </p:nvSpPr>
        <p:spPr>
          <a:xfrm>
            <a:off x="14842551" y="329559"/>
            <a:ext cx="3439948" cy="4616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0"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  <a:p>
            <a:pPr marL="0" marR="0" lvl="0" indent="0" algn="ctr" defTabSz="914400" rtl="0" eaLnBrk="1" fontAlgn="auto" latinLnBrk="0" hangingPunct="0"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A</a:t>
            </a:r>
            <a:r>
              <a:rPr kumimoji="0" lang="lv-LV" sz="3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pmācības</a:t>
            </a:r>
            <a:r>
              <a:rPr kumimoji="0" lang="lv-LV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 </a:t>
            </a: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  </a:t>
            </a:r>
          </a:p>
          <a:p>
            <a:pPr marL="0" marR="0" lvl="0" indent="0" algn="ctr" defTabSz="914400" rtl="0" eaLnBrk="1" fontAlgn="auto" latinLnBrk="0" hangingPunct="0"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2024.</a:t>
            </a:r>
            <a:r>
              <a:rPr kumimoji="0" lang="lv-LV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 un 2025. </a:t>
            </a:r>
            <a:r>
              <a:rPr kumimoji="0" sz="3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gadā</a:t>
            </a:r>
            <a:endParaRPr lang="lv-LV" sz="3000" dirty="0">
              <a:solidFill>
                <a:srgbClr val="FFFFFF"/>
              </a:solidFill>
              <a:latin typeface="Armin Grotesk UltraBold"/>
              <a:sym typeface="Armin Grotesk UltraBold"/>
            </a:endParaRPr>
          </a:p>
          <a:p>
            <a:pPr marL="0" marR="0" lvl="0" indent="0" algn="ctr" defTabSz="914400" rtl="0" eaLnBrk="1" fontAlgn="auto" latinLnBrk="0" hangingPunct="0"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3000" dirty="0">
              <a:solidFill>
                <a:srgbClr val="FFFFFF"/>
              </a:solidFill>
              <a:sym typeface="Armin Grotesk UltraBold"/>
            </a:endParaRPr>
          </a:p>
          <a:p>
            <a:pPr marL="0" marR="0" lvl="0" indent="0" algn="ctr" defTabSz="914400" rtl="0" eaLnBrk="1" fontAlgn="auto" latinLnBrk="0" hangingPunct="0"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3000" dirty="0">
                <a:solidFill>
                  <a:srgbClr val="FFFFFF"/>
                </a:solidFill>
                <a:sym typeface="Armin Grotesk UltraBold"/>
              </a:rPr>
              <a:t>4 grupas</a:t>
            </a:r>
          </a:p>
          <a:p>
            <a:pPr marL="0" marR="0" lvl="0" indent="0" algn="ctr" defTabSz="914400" rtl="0" eaLnBrk="1" fontAlgn="auto" latinLnBrk="0" hangingPunct="0"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3000" dirty="0">
                <a:solidFill>
                  <a:srgbClr val="FFFFFF"/>
                </a:solidFill>
                <a:sym typeface="Armin Grotesk UltraBold"/>
              </a:rPr>
              <a:t>80 darbinieki</a:t>
            </a:r>
          </a:p>
          <a:p>
            <a:pPr marL="0" marR="0" lvl="0" indent="0" algn="ctr" defTabSz="914400" rtl="0" eaLnBrk="1" fontAlgn="auto" latinLnBrk="0" hangingPunct="0"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3000" dirty="0">
              <a:solidFill>
                <a:srgbClr val="FFFFFF"/>
              </a:solidFill>
              <a:sym typeface="Armin Grotesk UltraBold"/>
            </a:endParaRPr>
          </a:p>
          <a:p>
            <a:pPr marL="0" marR="0" lvl="0" indent="0" algn="ctr" defTabSz="914400" rtl="0" eaLnBrk="1" fontAlgn="auto" latinLnBrk="0" hangingPunct="0"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3000" dirty="0">
                <a:solidFill>
                  <a:srgbClr val="FFFFFF"/>
                </a:solidFill>
                <a:sym typeface="Armin Grotesk UltraBold"/>
              </a:rPr>
              <a:t>Pirmais uzsaukums plānots </a:t>
            </a:r>
          </a:p>
          <a:p>
            <a:pPr marL="0" marR="0" lvl="0" indent="0" algn="ctr" defTabSz="914400" rtl="0" eaLnBrk="1" fontAlgn="auto" latinLnBrk="0" hangingPunct="0"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3000" dirty="0">
                <a:solidFill>
                  <a:srgbClr val="FFFFFF"/>
                </a:solidFill>
                <a:sym typeface="Armin Grotesk UltraBold"/>
              </a:rPr>
              <a:t>2024. gada oktobrī</a:t>
            </a:r>
            <a:endParaRPr sz="3000" dirty="0">
              <a:solidFill>
                <a:srgbClr val="FFFFFF"/>
              </a:solidFill>
              <a:latin typeface="Armin Grotesk UltraBold"/>
              <a:sym typeface="Armin Grotesk UltraBold"/>
            </a:endParaRPr>
          </a:p>
        </p:txBody>
      </p:sp>
      <p:pic>
        <p:nvPicPr>
          <p:cNvPr id="3" name="Picture 2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7365CB89-A9BF-A1A8-ABBE-D4EBB0A82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733" y="6356793"/>
            <a:ext cx="7163955" cy="494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16857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object 3" descr="objec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6" y="53007"/>
            <a:ext cx="20079634" cy="5352945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object 8"/>
          <p:cNvSpPr txBox="1">
            <a:spLocks noGrp="1"/>
          </p:cNvSpPr>
          <p:nvPr>
            <p:ph type="title"/>
          </p:nvPr>
        </p:nvSpPr>
        <p:spPr>
          <a:xfrm>
            <a:off x="1004785" y="679879"/>
            <a:ext cx="11774739" cy="3790090"/>
          </a:xfrm>
          <a:prstGeom prst="rect">
            <a:avLst/>
          </a:prstGeom>
        </p:spPr>
        <p:txBody>
          <a:bodyPr lIns="45718" tIns="45718" rIns="45718" bIns="45718"/>
          <a:lstStyle/>
          <a:p>
            <a:pPr>
              <a:lnSpc>
                <a:spcPct val="70000"/>
              </a:lnSpc>
              <a:defRPr sz="62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Atbalsts</a:t>
            </a:r>
          </a:p>
          <a:p>
            <a:pPr>
              <a:lnSpc>
                <a:spcPct val="70000"/>
              </a:lnSpc>
              <a:defRPr sz="62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procesu</a:t>
            </a:r>
            <a:r>
              <a:rPr dirty="0"/>
              <a:t> </a:t>
            </a:r>
            <a:r>
              <a:rPr dirty="0" err="1"/>
              <a:t>digitalizācijai</a:t>
            </a:r>
            <a:endParaRPr dirty="0"/>
          </a:p>
        </p:txBody>
      </p:sp>
      <p:sp>
        <p:nvSpPr>
          <p:cNvPr id="261" name="object 10"/>
          <p:cNvSpPr txBox="1"/>
          <p:nvPr/>
        </p:nvSpPr>
        <p:spPr>
          <a:xfrm>
            <a:off x="1093174" y="5715348"/>
            <a:ext cx="14410062" cy="4579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2700">
              <a:lnSpc>
                <a:spcPct val="80000"/>
              </a:lnSpc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Mērķis</a:t>
            </a:r>
            <a:r>
              <a:rPr dirty="0"/>
              <a:t>:</a:t>
            </a:r>
            <a:r>
              <a:rPr lang="lv-LV" dirty="0"/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veicināt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procesu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digitalizāciju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komercdarbībā</a:t>
            </a:r>
            <a:r>
              <a:rPr dirty="0">
                <a:solidFill>
                  <a:schemeClr val="bg1"/>
                </a:solidFill>
                <a:latin typeface="+mj-lt"/>
              </a:rPr>
              <a:t> un </a:t>
            </a:r>
            <a:r>
              <a:rPr dirty="0" err="1">
                <a:solidFill>
                  <a:schemeClr val="bg1"/>
                </a:solidFill>
                <a:latin typeface="+mj-lt"/>
              </a:rPr>
              <a:t>produktivitātes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paaugstināšanu</a:t>
            </a:r>
            <a:endParaRPr dirty="0">
              <a:solidFill>
                <a:schemeClr val="bg1"/>
              </a:solidFill>
              <a:latin typeface="+mj-lt"/>
              <a:ea typeface="Armin Grotesk SemiBold"/>
              <a:cs typeface="Armin Grotesk SemiBold"/>
              <a:sym typeface="Armin Grotesk SemiBold"/>
            </a:endParaRPr>
          </a:p>
          <a:p>
            <a:pPr>
              <a:lnSpc>
                <a:spcPct val="80000"/>
              </a:lnSpc>
              <a:defRPr sz="2400">
                <a:solidFill>
                  <a:srgbClr val="FFFFFF"/>
                </a:solidFill>
                <a:latin typeface="Armin Grotesk SemiBold"/>
                <a:ea typeface="Armin Grotesk SemiBold"/>
                <a:cs typeface="Armin Grotesk SemiBold"/>
                <a:sym typeface="Armin Grotesk SemiBold"/>
              </a:defRPr>
            </a:pPr>
            <a:endParaRPr dirty="0">
              <a:latin typeface="Armin Grotesk SemiBold"/>
              <a:ea typeface="Armin Grotesk SemiBold"/>
              <a:cs typeface="Armin Grotesk SemiBold"/>
              <a:sym typeface="Armin Grotesk SemiBold"/>
            </a:endParaRPr>
          </a:p>
          <a:p>
            <a:pPr marR="989330">
              <a:lnSpc>
                <a:spcPct val="80000"/>
              </a:lnSpc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Granti</a:t>
            </a:r>
            <a:r>
              <a:rPr dirty="0"/>
              <a:t>:</a:t>
            </a:r>
            <a:endParaRPr dirty="0">
              <a:latin typeface="Armin Grotesk SemiBold"/>
              <a:ea typeface="Armin Grotesk SemiBold"/>
              <a:cs typeface="Armin Grotesk SemiBold"/>
              <a:sym typeface="Armin Grotesk SemiBold"/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Līdz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UltraBold"/>
              </a:rPr>
              <a:t>9 999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UltraBold"/>
              </a:rPr>
              <a:t> EUR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UltraBold"/>
              </a:rPr>
              <a:t>100%</a:t>
            </a:r>
            <a:endParaRPr lang="lv-LV" sz="2400" dirty="0">
              <a:solidFill>
                <a:srgbClr val="FFFFFF"/>
              </a:solidFill>
              <a:latin typeface="+mj-lt"/>
              <a:ea typeface="+mj-ea"/>
              <a:cs typeface="+mj-cs"/>
              <a:sym typeface="Armin Grotesk UltraBold"/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Līdz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UltraBold"/>
              </a:rPr>
              <a:t>100 000 EUR, 30%-60%</a:t>
            </a:r>
            <a:endParaRPr lang="lv-LV" sz="2400" dirty="0">
              <a:solidFill>
                <a:srgbClr val="FFFFFF"/>
              </a:solidFill>
              <a:latin typeface="+mj-lt"/>
              <a:ea typeface="+mj-ea"/>
              <a:cs typeface="+mj-cs"/>
              <a:sym typeface="Armin Grotesk UltraBold"/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lang="lv-LV" sz="2400" dirty="0">
              <a:solidFill>
                <a:srgbClr val="FFFFFF"/>
              </a:solidFill>
              <a:latin typeface="+mj-lt"/>
              <a:ea typeface="+mj-ea"/>
              <a:cs typeface="+mj-cs"/>
              <a:sym typeface="Armin Grotesk UltraBold"/>
            </a:endParaRPr>
          </a:p>
          <a:p>
            <a:pPr>
              <a:buClr>
                <a:srgbClr val="7C1752"/>
              </a:buClr>
              <a:buSzPct val="150000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A7A7A7"/>
                </a:solidFill>
                <a:latin typeface="+mj-lt"/>
                <a:ea typeface="+mj-ea"/>
                <a:cs typeface="+mj-cs"/>
              </a:rPr>
              <a:t>Uz atbalstu var pieteikties: 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omersanti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(MVK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IK 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un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lielie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),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ārvalstu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filiāles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zemnieku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saimniecības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kooperatīvās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sabiedrības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biedrības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nodibinājumi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pētniecības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organizācijas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publiskas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personas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kapitālsabiedrības</a:t>
            </a:r>
            <a:endParaRPr lang="lv-LV"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lang="lv-LV"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buClr>
                <a:srgbClr val="7C1752"/>
              </a:buClr>
              <a:buSzPct val="150000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Pirms pieteikuma iesniegšanas LIAA, jāvēršas EDIC – Eiropas Digitālās inovācijas centrā, ko attīsta Latvijas IT klasteris, lai veiktu tiešsaistē 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digitālā brieduma testu</a:t>
            </a:r>
            <a:r>
              <a:rPr lang="lv-LV" sz="2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lv-LV"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prototipēšanas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gadījumā – pie 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Latvijas Digitālā akseleratora</a:t>
            </a:r>
            <a:endParaRPr lang="lv-LV"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buClr>
                <a:srgbClr val="7C1752"/>
              </a:buClr>
              <a:buSzPct val="150000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lang="lv-LV"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buClr>
                <a:srgbClr val="7C1752"/>
              </a:buClr>
              <a:buSzPct val="150000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Pieteicējs vienlaicīgi 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var iesniegt un īstenot vairākus projektus</a:t>
            </a:r>
            <a:endParaRPr dirty="0"/>
          </a:p>
        </p:txBody>
      </p:sp>
      <p:pic>
        <p:nvPicPr>
          <p:cNvPr id="262" name="object 6" descr="object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66962" y="5726552"/>
            <a:ext cx="3575218" cy="938747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Rectangle"/>
          <p:cNvSpPr/>
          <p:nvPr/>
        </p:nvSpPr>
        <p:spPr>
          <a:xfrm>
            <a:off x="15271979" y="-207476"/>
            <a:ext cx="3877453" cy="5613427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264" name="Granti…"/>
          <p:cNvSpPr txBox="1"/>
          <p:nvPr/>
        </p:nvSpPr>
        <p:spPr>
          <a:xfrm>
            <a:off x="15784957" y="711262"/>
            <a:ext cx="2851498" cy="2851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ts val="4300"/>
              </a:lnSpc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dirty="0"/>
              <a:t>Granti</a:t>
            </a:r>
          </a:p>
          <a:p>
            <a:pPr algn="ctr">
              <a:lnSpc>
                <a:spcPts val="4300"/>
              </a:lnSpc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37,5 </a:t>
            </a:r>
            <a:r>
              <a:rPr dirty="0" err="1"/>
              <a:t>milj</a:t>
            </a:r>
            <a:r>
              <a:rPr dirty="0"/>
              <a:t>. EUR</a:t>
            </a:r>
          </a:p>
          <a:p>
            <a:pPr algn="ctr">
              <a:lnSpc>
                <a:spcPts val="4300"/>
              </a:lnSpc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/>
          </a:p>
          <a:p>
            <a:pPr algn="ctr">
              <a:lnSpc>
                <a:spcPts val="4300"/>
              </a:lnSpc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Atvērta</a:t>
            </a:r>
            <a:r>
              <a:rPr dirty="0"/>
              <a:t> </a:t>
            </a:r>
            <a:r>
              <a:rPr dirty="0" err="1"/>
              <a:t>pieteikšanās</a:t>
            </a:r>
            <a:endParaRPr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object 10"/>
          <p:cNvSpPr txBox="1"/>
          <p:nvPr/>
        </p:nvSpPr>
        <p:spPr>
          <a:xfrm>
            <a:off x="711487" y="5927550"/>
            <a:ext cx="14053878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R="989330"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Attiecināmās</a:t>
            </a:r>
            <a:r>
              <a:rPr dirty="0"/>
              <a:t> </a:t>
            </a:r>
            <a:r>
              <a:rPr dirty="0" err="1"/>
              <a:t>izmaksas</a:t>
            </a:r>
            <a:r>
              <a:rPr dirty="0"/>
              <a:t> </a:t>
            </a:r>
            <a:r>
              <a:rPr dirty="0" err="1"/>
              <a:t>saskaņā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EDIC </a:t>
            </a:r>
            <a:r>
              <a:rPr dirty="0" err="1"/>
              <a:t>izsniegto</a:t>
            </a:r>
            <a:r>
              <a:rPr dirty="0"/>
              <a:t> </a:t>
            </a:r>
            <a:r>
              <a:rPr dirty="0" err="1"/>
              <a:t>ceļa</a:t>
            </a:r>
            <a:r>
              <a:rPr dirty="0"/>
              <a:t> </a:t>
            </a:r>
            <a:r>
              <a:rPr dirty="0" err="1"/>
              <a:t>karti</a:t>
            </a:r>
            <a:r>
              <a:rPr dirty="0"/>
              <a:t>:</a:t>
            </a:r>
            <a:endParaRPr sz="2500" dirty="0"/>
          </a:p>
          <a:p>
            <a:pPr marL="240631" lvl="1" indent="-240631">
              <a:buClr>
                <a:srgbClr val="7C1752"/>
              </a:buClr>
              <a:buSzPct val="10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Gatavo risinājumu, aparatūras, sensoru, iekārtu, programmatūras un informācijas tehnoloģiju infrastruktūras iegādes, izstrādes, </a:t>
            </a:r>
            <a:r>
              <a:rPr lang="lv-LV"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prototipēšanas</a:t>
            </a:r>
            <a:r>
              <a:rPr lang="lv-LV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uzstādīšanas un pielāgošanas izmaksas, tai skaitā licences iegādes izmaksas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240631" lvl="1" indent="-240631">
              <a:buClr>
                <a:srgbClr val="7C1752"/>
              </a:buClr>
              <a:buSzPct val="100000"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dirty="0" err="1"/>
              <a:t>Konsultāciju</a:t>
            </a:r>
            <a:r>
              <a:rPr dirty="0"/>
              <a:t> </a:t>
            </a:r>
            <a:r>
              <a:rPr dirty="0" err="1"/>
              <a:t>izmaksas</a:t>
            </a:r>
            <a:r>
              <a:rPr dirty="0"/>
              <a:t> par </a:t>
            </a:r>
            <a:r>
              <a:rPr dirty="0" err="1"/>
              <a:t>konkrēto</a:t>
            </a:r>
            <a:r>
              <a:rPr dirty="0"/>
              <a:t> </a:t>
            </a:r>
            <a:r>
              <a:rPr dirty="0" err="1"/>
              <a:t>iekārtu</a:t>
            </a:r>
            <a:r>
              <a:rPr dirty="0"/>
              <a:t>, </a:t>
            </a:r>
            <a:r>
              <a:rPr dirty="0" err="1"/>
              <a:t>programmatūru</a:t>
            </a:r>
            <a:r>
              <a:rPr dirty="0"/>
              <a:t> un </a:t>
            </a:r>
            <a:r>
              <a:rPr dirty="0" err="1"/>
              <a:t>risinājumiem</a:t>
            </a:r>
            <a:endParaRPr dirty="0"/>
          </a:p>
          <a:p>
            <a:pPr lvl="1">
              <a:tabLst>
                <a:tab pos="457200" algn="l"/>
                <a:tab pos="4699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dirty="0"/>
          </a:p>
          <a:p>
            <a:pPr marR="989330" lvl="1"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>
                <a:solidFill>
                  <a:schemeClr val="bg1"/>
                </a:solidFill>
                <a:latin typeface="+mj-lt"/>
              </a:rPr>
              <a:t>Atbalsts </a:t>
            </a:r>
            <a:r>
              <a:rPr dirty="0" err="1">
                <a:solidFill>
                  <a:schemeClr val="bg1"/>
                </a:solidFill>
                <a:latin typeface="+mj-lt"/>
              </a:rPr>
              <a:t>būs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pieejams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līdz</a:t>
            </a:r>
            <a:r>
              <a:rPr dirty="0">
                <a:solidFill>
                  <a:schemeClr val="bg1"/>
                </a:solidFill>
                <a:latin typeface="+mj-lt"/>
              </a:rPr>
              <a:t> 2026. gada 31. </a:t>
            </a:r>
            <a:r>
              <a:rPr dirty="0" err="1">
                <a:solidFill>
                  <a:schemeClr val="bg1"/>
                </a:solidFill>
                <a:latin typeface="+mj-lt"/>
              </a:rPr>
              <a:t>martam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vai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kamēr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pieejams</a:t>
            </a:r>
            <a:r>
              <a:rPr dirty="0">
                <a:solidFill>
                  <a:schemeClr val="bg1"/>
                </a:solidFill>
                <a:latin typeface="+mj-lt"/>
              </a:rPr>
              <a:t> </a:t>
            </a:r>
            <a:r>
              <a:rPr dirty="0" err="1">
                <a:solidFill>
                  <a:schemeClr val="bg1"/>
                </a:solidFill>
                <a:latin typeface="+mj-lt"/>
              </a:rPr>
              <a:t>finansējums</a:t>
            </a:r>
            <a:endParaRPr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68" name="object 3" descr="objec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7" y="55624"/>
            <a:ext cx="20079634" cy="5352945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object 8"/>
          <p:cNvSpPr txBox="1">
            <a:spLocks noGrp="1"/>
          </p:cNvSpPr>
          <p:nvPr>
            <p:ph type="title"/>
          </p:nvPr>
        </p:nvSpPr>
        <p:spPr>
          <a:xfrm>
            <a:off x="1004785" y="679879"/>
            <a:ext cx="11774739" cy="3790090"/>
          </a:xfrm>
          <a:prstGeom prst="rect">
            <a:avLst/>
          </a:prstGeom>
        </p:spPr>
        <p:txBody>
          <a:bodyPr lIns="45718" tIns="45718" rIns="45718" bIns="45718"/>
          <a:lstStyle/>
          <a:p>
            <a:pPr>
              <a:lnSpc>
                <a:spcPct val="70000"/>
              </a:lnSpc>
              <a:defRPr sz="62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Atbalsts</a:t>
            </a:r>
          </a:p>
          <a:p>
            <a:pPr>
              <a:lnSpc>
                <a:spcPct val="70000"/>
              </a:lnSpc>
              <a:defRPr sz="62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procesu</a:t>
            </a:r>
            <a:r>
              <a:rPr dirty="0"/>
              <a:t> </a:t>
            </a:r>
            <a:r>
              <a:rPr dirty="0" err="1"/>
              <a:t>digitalizācijai</a:t>
            </a:r>
            <a:endParaRPr dirty="0"/>
          </a:p>
        </p:txBody>
      </p:sp>
      <p:pic>
        <p:nvPicPr>
          <p:cNvPr id="271" name="object 6" descr="object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6962" y="5726552"/>
            <a:ext cx="3575218" cy="938747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Rectangle"/>
          <p:cNvSpPr/>
          <p:nvPr/>
        </p:nvSpPr>
        <p:spPr>
          <a:xfrm>
            <a:off x="15271979" y="-126450"/>
            <a:ext cx="3877453" cy="5539398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273" name="Granti…"/>
          <p:cNvSpPr txBox="1"/>
          <p:nvPr/>
        </p:nvSpPr>
        <p:spPr>
          <a:xfrm>
            <a:off x="15784957" y="711262"/>
            <a:ext cx="2851498" cy="2838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ts val="4300"/>
              </a:lnSpc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dirty="0"/>
              <a:t>Granti</a:t>
            </a:r>
          </a:p>
          <a:p>
            <a:pPr algn="ctr">
              <a:lnSpc>
                <a:spcPts val="4300"/>
              </a:lnSpc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/>
              <a:t>37,5 </a:t>
            </a:r>
            <a:r>
              <a:rPr dirty="0" err="1"/>
              <a:t>milj</a:t>
            </a:r>
            <a:r>
              <a:rPr dirty="0"/>
              <a:t>. EUR</a:t>
            </a:r>
          </a:p>
          <a:p>
            <a:pPr algn="ctr">
              <a:lnSpc>
                <a:spcPts val="4300"/>
              </a:lnSpc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dirty="0"/>
          </a:p>
          <a:p>
            <a:pPr algn="ctr">
              <a:lnSpc>
                <a:spcPts val="4300"/>
              </a:lnSpc>
              <a:spcBef>
                <a:spcPts val="100"/>
              </a:spcBef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Atvērta</a:t>
            </a:r>
            <a:r>
              <a:rPr dirty="0"/>
              <a:t> </a:t>
            </a:r>
            <a:r>
              <a:rPr dirty="0" err="1"/>
              <a:t>pieteikšanās</a:t>
            </a:r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object 3"/>
          <p:cNvSpPr txBox="1">
            <a:spLocks noGrp="1"/>
          </p:cNvSpPr>
          <p:nvPr>
            <p:ph type="title"/>
          </p:nvPr>
        </p:nvSpPr>
        <p:spPr>
          <a:xfrm>
            <a:off x="1017488" y="665985"/>
            <a:ext cx="9358271" cy="1111201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lnSpc>
                <a:spcPct val="70000"/>
              </a:lnSpc>
              <a:defRPr sz="6200"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t>Atbalstāmās darbības</a:t>
            </a:r>
          </a:p>
        </p:txBody>
      </p:sp>
      <p:sp>
        <p:nvSpPr>
          <p:cNvPr id="278" name="object 4"/>
          <p:cNvSpPr txBox="1"/>
          <p:nvPr/>
        </p:nvSpPr>
        <p:spPr>
          <a:xfrm>
            <a:off x="1055589" y="2346959"/>
            <a:ext cx="7185026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Pārdošanas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procesi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Personāla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vadības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procesi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Datu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pārvaldības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procesi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Administratīvie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procesi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Resursu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pārvaldības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procesi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Stratēģiskā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vadība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Operatīvās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vadības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procesi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Ražošanas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un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kvalitātes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kontroles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procesi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Transports un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loģistikas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procesi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Citi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IKT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saistīti</a:t>
            </a:r>
            <a:r>
              <a:rPr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uzlabojumi</a:t>
            </a:r>
            <a:endParaRPr sz="2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79" name="object 8" descr="object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2562" y="2011608"/>
            <a:ext cx="7012656" cy="78216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itle 1"/>
          <p:cNvSpPr txBox="1">
            <a:spLocks noGrp="1"/>
          </p:cNvSpPr>
          <p:nvPr>
            <p:ph type="title"/>
          </p:nvPr>
        </p:nvSpPr>
        <p:spPr>
          <a:xfrm>
            <a:off x="1018678" y="678854"/>
            <a:ext cx="17848380" cy="285577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lnSpc>
                <a:spcPct val="70000"/>
              </a:lnSpc>
              <a:defRPr sz="6200"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t>Viedās specializācijas stratēģijas jeb RIS3 jomas specializācijas</a:t>
            </a:r>
          </a:p>
        </p:txBody>
      </p:sp>
      <p:sp>
        <p:nvSpPr>
          <p:cNvPr id="289" name="Google Shape;8651;p15"/>
          <p:cNvSpPr/>
          <p:nvPr/>
        </p:nvSpPr>
        <p:spPr>
          <a:xfrm>
            <a:off x="5322247" y="3288746"/>
            <a:ext cx="3296356" cy="28295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37" y="0"/>
                </a:lnTo>
                <a:lnTo>
                  <a:pt x="16963" y="0"/>
                </a:lnTo>
                <a:lnTo>
                  <a:pt x="21600" y="10800"/>
                </a:lnTo>
                <a:lnTo>
                  <a:pt x="16963" y="21600"/>
                </a:lnTo>
                <a:lnTo>
                  <a:pt x="4637" y="216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2700">
            <a:solidFill>
              <a:srgbClr val="FFFFFF"/>
            </a:solidFill>
          </a:ln>
        </p:spPr>
        <p:txBody>
          <a:bodyPr lIns="45718" tIns="45718" rIns="45718" bIns="45718"/>
          <a:lstStyle/>
          <a:p>
            <a:pPr>
              <a:defRPr sz="360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endParaRPr/>
          </a:p>
        </p:txBody>
      </p:sp>
      <p:sp>
        <p:nvSpPr>
          <p:cNvPr id="290" name="Google Shape;8649;p15"/>
          <p:cNvSpPr/>
          <p:nvPr/>
        </p:nvSpPr>
        <p:spPr>
          <a:xfrm>
            <a:off x="5322247" y="6101717"/>
            <a:ext cx="3296356" cy="2831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37" y="0"/>
                </a:lnTo>
                <a:lnTo>
                  <a:pt x="16963" y="0"/>
                </a:lnTo>
                <a:lnTo>
                  <a:pt x="21600" y="10800"/>
                </a:lnTo>
                <a:lnTo>
                  <a:pt x="16963" y="21600"/>
                </a:lnTo>
                <a:lnTo>
                  <a:pt x="4637" y="21600"/>
                </a:lnTo>
                <a:close/>
              </a:path>
            </a:pathLst>
          </a:custGeom>
          <a:solidFill>
            <a:srgbClr val="FF1950"/>
          </a:solidFill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291" name="Google Shape;8657;p15"/>
          <p:cNvSpPr/>
          <p:nvPr/>
        </p:nvSpPr>
        <p:spPr>
          <a:xfrm>
            <a:off x="7900302" y="4713302"/>
            <a:ext cx="3296357" cy="2831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37" y="0"/>
                </a:lnTo>
                <a:lnTo>
                  <a:pt x="16963" y="0"/>
                </a:lnTo>
                <a:lnTo>
                  <a:pt x="21600" y="10800"/>
                </a:lnTo>
                <a:lnTo>
                  <a:pt x="16963" y="21600"/>
                </a:lnTo>
                <a:lnTo>
                  <a:pt x="4637" y="21600"/>
                </a:lnTo>
                <a:close/>
              </a:path>
            </a:pathLst>
          </a:custGeom>
          <a:solidFill>
            <a:srgbClr val="FF1950"/>
          </a:solidFill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292" name="Google Shape;8659;p15"/>
          <p:cNvSpPr/>
          <p:nvPr/>
        </p:nvSpPr>
        <p:spPr>
          <a:xfrm>
            <a:off x="7900302" y="7529283"/>
            <a:ext cx="3296357" cy="28295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37" y="0"/>
                </a:lnTo>
                <a:lnTo>
                  <a:pt x="16963" y="0"/>
                </a:lnTo>
                <a:lnTo>
                  <a:pt x="21600" y="10800"/>
                </a:lnTo>
                <a:lnTo>
                  <a:pt x="16963" y="21600"/>
                </a:lnTo>
                <a:lnTo>
                  <a:pt x="4637" y="216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>
            <a:solidFill>
              <a:srgbClr val="FFFFFF"/>
            </a:solidFill>
          </a:ln>
        </p:spPr>
        <p:txBody>
          <a:bodyPr lIns="45718" tIns="45718" rIns="45718" bIns="45718"/>
          <a:lstStyle/>
          <a:p>
            <a:pPr>
              <a:defRPr sz="360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endParaRPr/>
          </a:p>
        </p:txBody>
      </p:sp>
      <p:sp>
        <p:nvSpPr>
          <p:cNvPr id="293" name="Google Shape;8647;p15"/>
          <p:cNvSpPr/>
          <p:nvPr/>
        </p:nvSpPr>
        <p:spPr>
          <a:xfrm>
            <a:off x="10470825" y="3288746"/>
            <a:ext cx="3296357" cy="28295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37" y="0"/>
                </a:lnTo>
                <a:lnTo>
                  <a:pt x="16963" y="0"/>
                </a:lnTo>
                <a:lnTo>
                  <a:pt x="21600" y="10800"/>
                </a:lnTo>
                <a:lnTo>
                  <a:pt x="16963" y="21600"/>
                </a:lnTo>
                <a:lnTo>
                  <a:pt x="4637" y="216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2700">
            <a:solidFill>
              <a:srgbClr val="FFFFFF"/>
            </a:solidFill>
          </a:ln>
        </p:spPr>
        <p:txBody>
          <a:bodyPr lIns="45718" tIns="45718" rIns="45718" bIns="45718"/>
          <a:lstStyle/>
          <a:p>
            <a:pPr>
              <a:defRPr sz="360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endParaRPr/>
          </a:p>
        </p:txBody>
      </p:sp>
      <p:sp>
        <p:nvSpPr>
          <p:cNvPr id="294" name="Google Shape;8653;p15"/>
          <p:cNvSpPr/>
          <p:nvPr/>
        </p:nvSpPr>
        <p:spPr>
          <a:xfrm>
            <a:off x="10470825" y="6125809"/>
            <a:ext cx="3296357" cy="2831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37" y="0"/>
                </a:lnTo>
                <a:lnTo>
                  <a:pt x="16963" y="0"/>
                </a:lnTo>
                <a:lnTo>
                  <a:pt x="21600" y="10800"/>
                </a:lnTo>
                <a:lnTo>
                  <a:pt x="16963" y="21600"/>
                </a:lnTo>
                <a:lnTo>
                  <a:pt x="4637" y="21600"/>
                </a:lnTo>
                <a:close/>
              </a:path>
            </a:pathLst>
          </a:custGeom>
          <a:solidFill>
            <a:srgbClr val="FF1950"/>
          </a:solidFill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295" name="Google Shape;8661;p15"/>
          <p:cNvSpPr/>
          <p:nvPr/>
        </p:nvSpPr>
        <p:spPr>
          <a:xfrm>
            <a:off x="13050386" y="4713302"/>
            <a:ext cx="3296357" cy="2831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37" y="0"/>
                </a:lnTo>
                <a:lnTo>
                  <a:pt x="16963" y="0"/>
                </a:lnTo>
                <a:lnTo>
                  <a:pt x="21600" y="10800"/>
                </a:lnTo>
                <a:lnTo>
                  <a:pt x="16963" y="21600"/>
                </a:lnTo>
                <a:lnTo>
                  <a:pt x="4637" y="21600"/>
                </a:lnTo>
                <a:close/>
              </a:path>
            </a:pathLst>
          </a:custGeom>
          <a:solidFill>
            <a:srgbClr val="FF1950"/>
          </a:solidFill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296" name="Google Shape;8663;p15"/>
          <p:cNvSpPr/>
          <p:nvPr/>
        </p:nvSpPr>
        <p:spPr>
          <a:xfrm>
            <a:off x="13050386" y="7542838"/>
            <a:ext cx="3296357" cy="2829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37" y="0"/>
                </a:lnTo>
                <a:lnTo>
                  <a:pt x="16963" y="0"/>
                </a:lnTo>
                <a:lnTo>
                  <a:pt x="21600" y="10800"/>
                </a:lnTo>
                <a:lnTo>
                  <a:pt x="16963" y="21600"/>
                </a:lnTo>
                <a:lnTo>
                  <a:pt x="4637" y="2160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12700">
            <a:solidFill>
              <a:srgbClr val="FFFFFF"/>
            </a:solidFill>
          </a:ln>
        </p:spPr>
        <p:txBody>
          <a:bodyPr lIns="45718" tIns="45718" rIns="45718" bIns="45718"/>
          <a:lstStyle/>
          <a:p>
            <a:pPr>
              <a:defRPr sz="360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endParaRPr/>
          </a:p>
        </p:txBody>
      </p:sp>
      <p:sp>
        <p:nvSpPr>
          <p:cNvPr id="297" name="Google Shape;8655;p15"/>
          <p:cNvSpPr/>
          <p:nvPr/>
        </p:nvSpPr>
        <p:spPr>
          <a:xfrm>
            <a:off x="15619403" y="3270675"/>
            <a:ext cx="3294853" cy="2831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37" y="0"/>
                </a:lnTo>
                <a:lnTo>
                  <a:pt x="16963" y="0"/>
                </a:lnTo>
                <a:lnTo>
                  <a:pt x="21600" y="10800"/>
                </a:lnTo>
                <a:lnTo>
                  <a:pt x="16963" y="21600"/>
                </a:lnTo>
                <a:lnTo>
                  <a:pt x="4637" y="2160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12700">
            <a:solidFill>
              <a:srgbClr val="FFFFFF"/>
            </a:solidFill>
          </a:ln>
        </p:spPr>
        <p:txBody>
          <a:bodyPr lIns="45718" tIns="45718" rIns="45718" bIns="45718"/>
          <a:lstStyle/>
          <a:p>
            <a:pPr>
              <a:defRPr sz="360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endParaRPr/>
          </a:p>
        </p:txBody>
      </p:sp>
      <p:sp>
        <p:nvSpPr>
          <p:cNvPr id="298" name="Google Shape;8642;p15"/>
          <p:cNvSpPr/>
          <p:nvPr/>
        </p:nvSpPr>
        <p:spPr>
          <a:xfrm>
            <a:off x="15643496" y="6101717"/>
            <a:ext cx="3296357" cy="2831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637" y="0"/>
                </a:lnTo>
                <a:lnTo>
                  <a:pt x="16963" y="0"/>
                </a:lnTo>
                <a:lnTo>
                  <a:pt x="21600" y="10800"/>
                </a:lnTo>
                <a:lnTo>
                  <a:pt x="16963" y="21600"/>
                </a:lnTo>
                <a:lnTo>
                  <a:pt x="4637" y="21600"/>
                </a:lnTo>
                <a:lnTo>
                  <a:pt x="0" y="10800"/>
                </a:lnTo>
                <a:close/>
              </a:path>
            </a:pathLst>
          </a:custGeom>
          <a:solidFill>
            <a:srgbClr val="FF1950"/>
          </a:solidFill>
          <a:ln w="127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pPr algn="ctr">
              <a:lnSpc>
                <a:spcPts val="4300"/>
              </a:lnSpc>
              <a:spcBef>
                <a:spcPts val="100"/>
              </a:spcBef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/>
          </a:p>
        </p:txBody>
      </p:sp>
      <p:sp>
        <p:nvSpPr>
          <p:cNvPr id="299" name="Google Shape;8650;p15"/>
          <p:cNvSpPr txBox="1"/>
          <p:nvPr/>
        </p:nvSpPr>
        <p:spPr>
          <a:xfrm>
            <a:off x="5601585" y="7370870"/>
            <a:ext cx="2737680" cy="371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90000"/>
              </a:lnSpc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t>BIOMEDICĪNA</a:t>
            </a:r>
          </a:p>
        </p:txBody>
      </p:sp>
      <p:sp>
        <p:nvSpPr>
          <p:cNvPr id="300" name="Google Shape;8658;p15"/>
          <p:cNvSpPr txBox="1"/>
          <p:nvPr/>
        </p:nvSpPr>
        <p:spPr>
          <a:xfrm>
            <a:off x="8187921" y="5925232"/>
            <a:ext cx="2737679" cy="371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90000"/>
              </a:lnSpc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t>BIOEKONOMIKA</a:t>
            </a:r>
          </a:p>
        </p:txBody>
      </p:sp>
      <p:sp>
        <p:nvSpPr>
          <p:cNvPr id="301" name="Google Shape;8654;p15"/>
          <p:cNvSpPr txBox="1"/>
          <p:nvPr/>
        </p:nvSpPr>
        <p:spPr>
          <a:xfrm>
            <a:off x="10981315" y="7152114"/>
            <a:ext cx="2275377" cy="77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90000"/>
              </a:lnSpc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t>VIEDĀ ENERĢĒTIKA</a:t>
            </a:r>
          </a:p>
        </p:txBody>
      </p:sp>
      <p:sp>
        <p:nvSpPr>
          <p:cNvPr id="302" name="Google Shape;8662;p15"/>
          <p:cNvSpPr txBox="1"/>
          <p:nvPr/>
        </p:nvSpPr>
        <p:spPr>
          <a:xfrm>
            <a:off x="13560877" y="5535906"/>
            <a:ext cx="2275375" cy="11858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90000"/>
              </a:lnSpc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t>VIEDIE MATERIĀLI &amp; FOTONIKA</a:t>
            </a:r>
          </a:p>
        </p:txBody>
      </p:sp>
      <p:sp>
        <p:nvSpPr>
          <p:cNvPr id="303" name="Google Shape;8643;p15"/>
          <p:cNvSpPr txBox="1"/>
          <p:nvPr/>
        </p:nvSpPr>
        <p:spPr>
          <a:xfrm>
            <a:off x="16129142" y="7128017"/>
            <a:ext cx="2275375" cy="77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 defTabSz="1828800">
              <a:lnSpc>
                <a:spcPct val="90000"/>
              </a:lnSpc>
              <a:defRPr sz="24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t>IKT &amp; VIEDĀ PILSĒTA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object 2" descr="objec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0104099" cy="3183978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object 3"/>
          <p:cNvSpPr txBox="1">
            <a:spLocks noGrp="1"/>
          </p:cNvSpPr>
          <p:nvPr>
            <p:ph type="title"/>
          </p:nvPr>
        </p:nvSpPr>
        <p:spPr>
          <a:xfrm>
            <a:off x="986258" y="672081"/>
            <a:ext cx="16643282" cy="2511897"/>
          </a:xfrm>
          <a:prstGeom prst="rect">
            <a:avLst/>
          </a:prstGeom>
        </p:spPr>
        <p:txBody>
          <a:bodyPr lIns="45718" tIns="45718" rIns="45718" bIns="45718"/>
          <a:lstStyle/>
          <a:p>
            <a:pPr>
              <a:lnSpc>
                <a:spcPct val="70000"/>
              </a:lnSpc>
              <a:defRPr sz="6200"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dirty="0" err="1"/>
              <a:t>Zaļais</a:t>
            </a:r>
            <a:r>
              <a:rPr dirty="0"/>
              <a:t> </a:t>
            </a:r>
            <a:r>
              <a:rPr dirty="0" err="1"/>
              <a:t>koridors</a:t>
            </a:r>
            <a:r>
              <a:rPr dirty="0"/>
              <a:t> 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(</a:t>
            </a:r>
            <a:r>
              <a:rPr i="1" dirty="0">
                <a:latin typeface="+mj-lt"/>
                <a:ea typeface="+mj-ea"/>
                <a:cs typeface="+mj-cs"/>
                <a:sym typeface="Armin Grotesk Regular"/>
              </a:rPr>
              <a:t>fast track </a:t>
            </a:r>
            <a:r>
              <a:rPr dirty="0" err="1">
                <a:latin typeface="+mj-lt"/>
                <a:ea typeface="+mj-ea"/>
                <a:cs typeface="+mj-cs"/>
                <a:sym typeface="Armin Grotesk Regular"/>
              </a:rPr>
              <a:t>investoriem</a:t>
            </a:r>
            <a:r>
              <a:rPr dirty="0">
                <a:latin typeface="+mj-lt"/>
                <a:ea typeface="+mj-ea"/>
                <a:cs typeface="+mj-cs"/>
                <a:sym typeface="Armin Grotesk Regular"/>
              </a:rPr>
              <a:t>)</a:t>
            </a:r>
          </a:p>
        </p:txBody>
      </p:sp>
      <p:graphicFrame>
        <p:nvGraphicFramePr>
          <p:cNvPr id="317" name="Table"/>
          <p:cNvGraphicFramePr/>
          <p:nvPr>
            <p:extLst>
              <p:ext uri="{D42A27DB-BD31-4B8C-83A1-F6EECF244321}">
                <p14:modId xmlns:p14="http://schemas.microsoft.com/office/powerpoint/2010/main" val="2563896933"/>
              </p:ext>
            </p:extLst>
          </p:nvPr>
        </p:nvGraphicFramePr>
        <p:xfrm>
          <a:off x="715149" y="4604890"/>
          <a:ext cx="18210160" cy="395986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766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3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0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88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0100">
                <a:tc gridSpan="4">
                  <a:txBody>
                    <a:bodyPr/>
                    <a:lstStyle/>
                    <a:p>
                      <a:pPr algn="ctr"/>
                      <a:r>
                        <a:rPr lang="lv-LV" sz="2400" noProof="0" dirty="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Kritēriji RIS3, GBS un būvniecības, transporta, loģistikas investīciju projektiem (3 gadu periodā jāizpilda 3 no 4 kvalifikācijas kritērijiem):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7C175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2749">
                <a:tc>
                  <a:txBody>
                    <a:bodyPr/>
                    <a:lstStyle/>
                    <a:p>
                      <a:pPr marR="63500" indent="127000" algn="l">
                        <a:lnSpc>
                          <a:spcPct val="90000"/>
                        </a:lnSpc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noProof="0" dirty="0"/>
                        <a:t>Investīcijas: </a:t>
                      </a:r>
                      <a:r>
                        <a:rPr lang="lv-LV" noProof="0" dirty="0"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5 milj. EUR</a:t>
                      </a:r>
                    </a:p>
                    <a:p>
                      <a:pPr marR="63500" indent="127000" algn="l">
                        <a:lnSpc>
                          <a:spcPct val="90000"/>
                        </a:lnSpc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noProof="0" dirty="0"/>
                        <a:t>(Rīgas pilsētas teritorijā </a:t>
                      </a:r>
                    </a:p>
                    <a:p>
                      <a:pPr marR="63500" indent="127000" algn="l">
                        <a:lnSpc>
                          <a:spcPct val="90000"/>
                        </a:lnSpc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lang="lv-LV" noProof="0" dirty="0"/>
                        <a:t>10 milj. EUR</a:t>
                      </a:r>
                      <a:r>
                        <a:rPr lang="lv-LV" noProof="0" dirty="0">
                          <a:latin typeface="+mj-lt"/>
                          <a:ea typeface="+mj-ea"/>
                          <a:cs typeface="+mj-cs"/>
                          <a:sym typeface="Armin Grotesk Regular"/>
                        </a:rPr>
                        <a:t>)</a:t>
                      </a:r>
                    </a:p>
                  </a:txBody>
                  <a:tcPr marL="139700" marR="139700" marT="139700" marB="139700" horzOverflow="overflow">
                    <a:lnL w="12700">
                      <a:miter lim="400000"/>
                    </a:lnL>
                    <a:lnR w="3175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l">
                        <a:lnSpc>
                          <a:spcPct val="90000"/>
                        </a:lnSpc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noProof="0" dirty="0"/>
                        <a:t>Jaunradītas darbavietas (izpildās vismaz viens no kritērijiem):</a:t>
                      </a:r>
                    </a:p>
                    <a:p>
                      <a:pPr marL="469900" marR="63500" indent="-342900" algn="l">
                        <a:lnSpc>
                          <a:spcPct val="90000"/>
                        </a:lnSpc>
                        <a:buSzPct val="100000"/>
                        <a:buFont typeface="Arial"/>
                        <a:buChar char="•"/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lang="lv-LV" noProof="0" dirty="0">
                          <a:latin typeface="+mj-lt"/>
                          <a:ea typeface="+mj-ea"/>
                          <a:cs typeface="+mj-cs"/>
                          <a:sym typeface="Armin Grotesk Regular"/>
                        </a:rPr>
                        <a:t>75 (Rīgas pilsētas teritorijā vismaz 100)</a:t>
                      </a:r>
                    </a:p>
                    <a:p>
                      <a:pPr marL="469900" marR="63500" lvl="0" indent="-3429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/>
                        <a:buChar char="•"/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noProof="0" dirty="0"/>
                        <a:t>Vidējā mēneša bruto samaksa nav mazāka par CSP </a:t>
                      </a:r>
                      <a:r>
                        <a:rPr lang="lv-LV" sz="21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Armin Grotesk Regular"/>
                        </a:rPr>
                        <a:t>publicēto iepriekšējā gada samaksu, kam piemērots koeficients 1,5 (Rīgā koeficients 2) un radītas vismaz 50 jaunas darba vietas (Rīgas pilsētas teritorijā vismaz 75)</a:t>
                      </a:r>
                    </a:p>
                    <a:p>
                      <a:pPr marL="127000" marR="63500" indent="0" algn="l">
                        <a:lnSpc>
                          <a:spcPct val="90000"/>
                        </a:lnSpc>
                        <a:buSzPct val="100000"/>
                        <a:buFont typeface="Arial"/>
                        <a:buNone/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endParaRPr lang="lv-LV" noProof="0" dirty="0"/>
                    </a:p>
                  </a:txBody>
                  <a:tcPr marL="139700" marR="139700" marT="139700" marB="13970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l">
                        <a:lnSpc>
                          <a:spcPct val="90000"/>
                        </a:lnSpc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noProof="0" dirty="0"/>
                        <a:t>Eksporta apjoms: vismaz</a:t>
                      </a:r>
                    </a:p>
                    <a:p>
                      <a:pPr marL="0" marR="63500" indent="0" algn="l">
                        <a:lnSpc>
                          <a:spcPct val="90000"/>
                        </a:lnSpc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defRPr>
                      </a:pPr>
                      <a:r>
                        <a:rPr lang="lv-LV" noProof="0" dirty="0"/>
                        <a:t>3 milj. EUR </a:t>
                      </a:r>
                      <a:r>
                        <a:rPr lang="lv-LV" noProof="0" dirty="0">
                          <a:latin typeface="+mj-lt"/>
                          <a:ea typeface="+mj-ea"/>
                          <a:cs typeface="+mj-cs"/>
                          <a:sym typeface="Armin Grotesk Regular"/>
                        </a:rPr>
                        <a:t>(Rīgas pilsētas teritorijā vismaz </a:t>
                      </a:r>
                      <a:r>
                        <a:rPr lang="lv-LV" noProof="0" dirty="0"/>
                        <a:t>5 milj. EUR</a:t>
                      </a:r>
                      <a:r>
                        <a:rPr lang="lv-LV" noProof="0" dirty="0">
                          <a:latin typeface="+mj-lt"/>
                          <a:ea typeface="+mj-ea"/>
                          <a:cs typeface="+mj-cs"/>
                          <a:sym typeface="Armin Grotesk Regular"/>
                        </a:rPr>
                        <a:t>)</a:t>
                      </a:r>
                    </a:p>
                  </a:txBody>
                  <a:tcPr marL="139700" marR="139700" marT="139700" marB="139700" horzOverflow="overflow">
                    <a:lnL w="3175">
                      <a:solidFill>
                        <a:srgbClr val="FFFFFF"/>
                      </a:solidFill>
                    </a:lnL>
                    <a:lnR w="3175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l">
                        <a:lnSpc>
                          <a:spcPct val="90000"/>
                        </a:lnSpc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noProof="0" dirty="0"/>
                        <a:t>Ieguldījums P&amp;A, t.sk. darbinieku kompetenču pilnveidē: vismaz </a:t>
                      </a:r>
                      <a:r>
                        <a:rPr lang="lv-LV" noProof="0" dirty="0"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250 000 EUR</a:t>
                      </a:r>
                    </a:p>
                  </a:txBody>
                  <a:tcPr marL="139700" marR="139700" marT="139700" marB="139700" horzOverflow="overflow">
                    <a:lnL w="3175">
                      <a:solidFill>
                        <a:srgbClr val="FFFFFF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">
            <a:extLst>
              <a:ext uri="{FF2B5EF4-FFF2-40B4-BE49-F238E27FC236}">
                <a16:creationId xmlns:a16="http://schemas.microsoft.com/office/drawing/2014/main" id="{DF4301E1-42F5-B47F-9CD8-3544C07A9B22}"/>
              </a:ext>
            </a:extLst>
          </p:cNvPr>
          <p:cNvGraphicFramePr/>
          <p:nvPr/>
        </p:nvGraphicFramePr>
        <p:xfrm>
          <a:off x="715149" y="8406944"/>
          <a:ext cx="18294948" cy="3892849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60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34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0100">
                <a:tc gridSpan="2">
                  <a:txBody>
                    <a:bodyPr/>
                    <a:lstStyle/>
                    <a:p>
                      <a:pPr algn="ctr"/>
                      <a:r>
                        <a:rPr lang="lv-LV" sz="2400" noProof="0" dirty="0">
                          <a:solidFill>
                            <a:srgbClr val="FFFFFF"/>
                          </a:solidFill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Kritēriji AER projektiem (3 gadu periodā jāizpilda 1 no 2 kvalifikācijas kritērijiem):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7C175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>
                      <a:noFill/>
                      <a:prstDash val="solid"/>
                      <a:round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2749">
                <a:tc>
                  <a:txBody>
                    <a:bodyPr/>
                    <a:lstStyle/>
                    <a:p>
                      <a:pPr marR="63500" indent="127000" algn="l">
                        <a:lnSpc>
                          <a:spcPct val="90000"/>
                        </a:lnSpc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noProof="0" dirty="0"/>
                        <a:t>Investīcijas: </a:t>
                      </a:r>
                      <a:r>
                        <a:rPr lang="lv-LV" noProof="0" dirty="0">
                          <a:latin typeface="Armin Grotesk UltraBold"/>
                          <a:ea typeface="Armin Grotesk UltraBold"/>
                          <a:cs typeface="Armin Grotesk UltraBold"/>
                          <a:sym typeface="Armin Grotesk UltraBold"/>
                        </a:rPr>
                        <a:t>5 milj. EUR </a:t>
                      </a:r>
                      <a:r>
                        <a:rPr lang="lv-LV" noProof="0" dirty="0"/>
                        <a:t>(Rīgas pilsētas teritorijā 10 milj. EUR</a:t>
                      </a:r>
                      <a:r>
                        <a:rPr lang="lv-LV" noProof="0" dirty="0">
                          <a:latin typeface="+mj-lt"/>
                          <a:ea typeface="+mj-ea"/>
                          <a:cs typeface="+mj-cs"/>
                          <a:sym typeface="Armin Grotesk Regular"/>
                        </a:rPr>
                        <a:t>)</a:t>
                      </a:r>
                    </a:p>
                  </a:txBody>
                  <a:tcPr marL="139700" marR="139700" marT="139700" marB="139700" horzOverflow="overflow">
                    <a:lnL w="12700">
                      <a:miter lim="400000"/>
                    </a:lnL>
                    <a:lnR w="3175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l">
                        <a:lnSpc>
                          <a:spcPct val="90000"/>
                        </a:lnSpc>
                        <a:tabLst>
                          <a:tab pos="381000" algn="l"/>
                          <a:tab pos="393700" algn="l"/>
                        </a:tabLst>
                        <a:defRPr sz="2100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lang="lv-LV" noProof="0" dirty="0"/>
                        <a:t>Ieguldījums P&amp;A, t.sk. darbinieku kompetenču pilnveidē: vismaz </a:t>
                      </a:r>
                      <a:r>
                        <a:rPr lang="lv-LV" noProof="0" dirty="0">
                          <a:sym typeface="Armin Grotesk UltraBold"/>
                        </a:rPr>
                        <a:t>250 000 EUR</a:t>
                      </a:r>
                    </a:p>
                  </a:txBody>
                  <a:tcPr marL="139700" marR="139700" marT="139700" marB="139700" horzOverflow="overflow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0FCF010-001C-72F9-70B3-844971CB33D7}"/>
              </a:ext>
            </a:extLst>
          </p:cNvPr>
          <p:cNvSpPr txBox="1"/>
          <p:nvPr/>
        </p:nvSpPr>
        <p:spPr>
          <a:xfrm>
            <a:off x="715149" y="3532894"/>
            <a:ext cx="18294948" cy="6740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R="63500" indent="127000" fontAlgn="auto" hangingPunct="0">
              <a:lnSpc>
                <a:spcPct val="90000"/>
              </a:lnSpc>
              <a:tabLst>
                <a:tab pos="381000" algn="l"/>
                <a:tab pos="393700" algn="l"/>
              </a:tabLst>
            </a:pPr>
            <a:r>
              <a:rPr lang="lv-LV" sz="2100" dirty="0">
                <a:solidFill>
                  <a:srgbClr val="A7A7A7"/>
                </a:solidFill>
                <a:latin typeface="+mj-lt"/>
                <a:ea typeface="+mj-ea"/>
                <a:cs typeface="+mj-cs"/>
              </a:rPr>
              <a:t>Mērķis: </a:t>
            </a:r>
            <a:r>
              <a:rPr lang="lv-LV" sz="21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samazināt komersantiem administratīvo slogu un paātrināt administratīvos saskaņošanas procesus, vienlaicīgi veicinot Latvijas konkurētspēju investīciju piesaistes jomās: RIS3, starptautisko biznesa pakalpojumu centru darbība (GBS), kā arī būvniecība, transports un loģistika, ja ir saistība ar iepriekš minētajām jomām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object 3" descr="objec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5324" y="-133671"/>
            <a:ext cx="6932327" cy="11570342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object 6"/>
          <p:cNvSpPr txBox="1">
            <a:spLocks noGrp="1"/>
          </p:cNvSpPr>
          <p:nvPr>
            <p:ph type="title"/>
          </p:nvPr>
        </p:nvSpPr>
        <p:spPr>
          <a:xfrm>
            <a:off x="948637" y="671487"/>
            <a:ext cx="11693536" cy="207391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lnSpc>
                <a:spcPct val="70000"/>
              </a:lnSpc>
              <a:defRPr sz="6200"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lang="lv-LV" dirty="0"/>
              <a:t>Inovāciju </a:t>
            </a:r>
            <a:r>
              <a:rPr lang="lv-LV" dirty="0" err="1"/>
              <a:t>vaučeri</a:t>
            </a:r>
            <a:endParaRPr dirty="0"/>
          </a:p>
        </p:txBody>
      </p:sp>
      <p:sp>
        <p:nvSpPr>
          <p:cNvPr id="325" name="object 7"/>
          <p:cNvSpPr txBox="1"/>
          <p:nvPr/>
        </p:nvSpPr>
        <p:spPr>
          <a:xfrm>
            <a:off x="954668" y="1231939"/>
            <a:ext cx="12611818" cy="812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1237613" lvl="0" indent="12062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400" spc="-4" dirty="0">
              <a:solidFill>
                <a:srgbClr val="FFFFFF"/>
              </a:solidFill>
              <a:latin typeface="Armin Grotesk SemiBold"/>
              <a:ea typeface="+mj-ea"/>
              <a:cs typeface="+mj-cs"/>
              <a:sym typeface="Armin Grotesk SemiBold"/>
            </a:endParaRPr>
          </a:p>
          <a:p>
            <a:pPr marR="1237613" indent="12062"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2400" spc="-4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SemiBold"/>
              </a:rPr>
              <a:t>Atbalsts </a:t>
            </a:r>
            <a:r>
              <a:rPr lang="lv-LV" sz="2400" spc="-4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jauna produkta vai tehnoloģijas izstrādei </a:t>
            </a:r>
            <a:r>
              <a:rPr lang="lv-LV" sz="2400" spc="-4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UltraBold"/>
              </a:rPr>
              <a:t>RIS3 jomās</a:t>
            </a:r>
            <a:endParaRPr lang="lv-LV" sz="2400" spc="-4" dirty="0">
              <a:solidFill>
                <a:srgbClr val="FFFFFF"/>
              </a:solidFill>
              <a:latin typeface="+mj-lt"/>
              <a:ea typeface="+mj-ea"/>
              <a:cs typeface="+mj-cs"/>
              <a:sym typeface="Armin Grotesk Regular"/>
            </a:endParaRPr>
          </a:p>
          <a:p>
            <a:pPr marL="0" marR="1237613" lvl="0" indent="12062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400" spc="-4" dirty="0">
              <a:solidFill>
                <a:srgbClr val="FFFFFF"/>
              </a:solidFill>
              <a:latin typeface="Armin Grotesk Regular"/>
              <a:ea typeface="+mj-ea"/>
              <a:cs typeface="+mj-cs"/>
            </a:endParaRPr>
          </a:p>
          <a:p>
            <a:pPr marL="0" marR="1237613" lvl="0" indent="12062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4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A7A7A7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Komersanti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A7A7A7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 (MVK)</a:t>
            </a: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A7A7A7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  <a:p>
            <a:pPr marR="786130" indent="12700">
              <a:defRPr sz="2400" spc="-4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kumimoji="0" lang="lv-LV" sz="2400" b="0" i="0" u="none" strike="noStrike" kern="0" cap="none" spc="-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1 jauna produkta </a:t>
            </a:r>
            <a:r>
              <a:rPr lang="lv-LV" sz="2400" spc="-4" dirty="0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Regular"/>
              </a:rPr>
              <a:t>izstrādei</a:t>
            </a:r>
            <a:r>
              <a:rPr kumimoji="0" lang="lv-LV" sz="2400" b="0" i="0" u="none" strike="noStrike" kern="0" cap="none" spc="-4" normalizeH="0" baseline="0" noProof="0" dirty="0">
                <a:ln>
                  <a:noFill/>
                </a:ln>
                <a:solidFill>
                  <a:srgbClr val="A7A7A7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: </a:t>
            </a:r>
            <a:r>
              <a:rPr kumimoji="0" sz="2400" b="1" i="0" u="none" strike="noStrike" kern="0" cap="none" spc="-4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līdz</a:t>
            </a:r>
            <a:r>
              <a:rPr kumimoji="0" sz="2400" b="1" i="0" u="none" strike="noStrike" kern="0" cap="none" spc="-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 </a:t>
            </a:r>
            <a:r>
              <a:rPr kumimoji="0" sz="2400" b="1" i="0" u="none" strike="noStrike" kern="0" cap="none" spc="-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UltraBold"/>
                <a:sym typeface="Armin Grotesk UltraBold"/>
              </a:rPr>
              <a:t>25 000 EUR </a:t>
            </a:r>
            <a:endParaRPr kumimoji="0" lang="lv-LV" sz="2400" b="1" i="0" u="none" strike="noStrike" kern="0" cap="none" spc="-4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  <a:p>
            <a:pPr marR="786130" indent="12700">
              <a:defRPr sz="2400" spc="-4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2400" spc="-4" dirty="0">
              <a:solidFill>
                <a:srgbClr val="FFFFFF"/>
              </a:solidFill>
              <a:latin typeface="Armin Grotesk UltraBold"/>
              <a:sym typeface="Armin Grotesk UltraBold"/>
            </a:endParaRPr>
          </a:p>
          <a:p>
            <a:pPr marR="786130" indent="12700">
              <a:defRPr sz="2400" spc="-4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dirty="0"/>
              <a:t>Vairāki inovāciju </a:t>
            </a:r>
            <a:r>
              <a:rPr lang="lv-LV" dirty="0" err="1"/>
              <a:t>vaučeru</a:t>
            </a:r>
            <a:r>
              <a:rPr lang="lv-LV" dirty="0"/>
              <a:t> atbalsta veidi:</a:t>
            </a: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</a:rPr>
              <a:t>Iepazīšanās: 100%, līdz 5 000 EUR</a:t>
            </a: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</a:rPr>
              <a:t>Dizaina: līdz 85%, </a:t>
            </a: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Regular"/>
              </a:rPr>
              <a:t>līdz </a:t>
            </a: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UltraBold"/>
              </a:rPr>
              <a:t>5 000 EUR </a:t>
            </a: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</a:rPr>
              <a:t>Klasiskais: līdz 85%, </a:t>
            </a: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Regular"/>
              </a:rPr>
              <a:t>līdz 2</a:t>
            </a: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UltraBold"/>
              </a:rPr>
              <a:t>5 000 EUR </a:t>
            </a:r>
            <a:endParaRPr lang="lv-LV" sz="2400" dirty="0">
              <a:solidFill>
                <a:srgbClr val="FFFFFF"/>
              </a:solidFill>
              <a:latin typeface="Armin Grotesk Regular"/>
              <a:ea typeface="+mj-ea"/>
              <a:cs typeface="+mj-cs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</a:rPr>
              <a:t>Augsti kvalificēta darbinieka piesaistei: līdz 45%, </a:t>
            </a: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Regular"/>
              </a:rPr>
              <a:t>līdz </a:t>
            </a: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UltraBold"/>
              </a:rPr>
              <a:t>25 000 EUR </a:t>
            </a:r>
            <a:endParaRPr lang="lv-LV" sz="2400" dirty="0">
              <a:solidFill>
                <a:srgbClr val="FFFFFF"/>
              </a:solidFill>
              <a:latin typeface="Armin Grotesk Regular"/>
              <a:ea typeface="+mj-ea"/>
              <a:cs typeface="+mj-cs"/>
            </a:endParaRPr>
          </a:p>
          <a:p>
            <a:pPr marR="786130" indent="12700">
              <a:defRPr sz="2400" spc="-4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lang="lv-LV" sz="2400" b="0" i="0" u="none" strike="noStrike" kern="0" cap="none" spc="-3" normalizeH="0" baseline="0" noProof="0" dirty="0">
              <a:ln>
                <a:noFill/>
              </a:ln>
              <a:solidFill>
                <a:srgbClr val="C2D0DC"/>
              </a:solidFill>
              <a:effectLst/>
              <a:uLnTx/>
              <a:uFillTx/>
              <a:latin typeface="Armin Grotesk SemiBold"/>
              <a:ea typeface="Armin Grotesk SemiBold"/>
              <a:cs typeface="Armin Grotesk SemiBold"/>
              <a:sym typeface="Armin Grotesk SemiBold"/>
            </a:endParaRPr>
          </a:p>
          <a:p>
            <a:pPr marR="786130" indent="12700">
              <a:defRPr sz="2400" spc="-4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dirty="0"/>
              <a:t>Atbalstāmās darbības:</a:t>
            </a:r>
            <a:endParaRPr kumimoji="0" sz="2400" b="0" i="0" u="none" strike="noStrike" kern="0" cap="none" spc="-3" normalizeH="0" baseline="0" noProof="0" dirty="0">
              <a:ln>
                <a:noFill/>
              </a:ln>
              <a:solidFill>
                <a:srgbClr val="C2D0DC"/>
              </a:solidFill>
              <a:effectLst/>
              <a:uLnTx/>
              <a:uFillTx/>
              <a:latin typeface="Armin Grotesk SemiBold"/>
              <a:ea typeface="Armin Grotesk SemiBold"/>
              <a:cs typeface="Armin Grotesk SemiBold"/>
              <a:sym typeface="Armin Grotesk SemiBold"/>
            </a:endParaRPr>
          </a:p>
          <a:p>
            <a:pPr marL="317500" marR="0" lvl="0" indent="-3175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Tehniski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ekonomiskā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priekšizpēte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sym typeface="Armin Grotesk Regular"/>
            </a:endParaRPr>
          </a:p>
          <a:p>
            <a:pPr marL="317500" marR="0" lvl="0" indent="-3175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Rūpnieciskie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pētījumi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sym typeface="Armin Grotesk Regular"/>
            </a:endParaRPr>
          </a:p>
          <a:p>
            <a:pPr marL="317500" marR="0" lvl="0" indent="-3175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Eksperimentālā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izstrāde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sym typeface="Armin Grotesk Regular"/>
            </a:endParaRPr>
          </a:p>
          <a:p>
            <a:pPr marL="317500" marR="0" lvl="0" indent="-3175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Produkta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rūpnieciskā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dizaina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izstrāde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sym typeface="Armin Grotesk Regular"/>
            </a:endParaRPr>
          </a:p>
          <a:p>
            <a:pPr marL="317500" marR="0" lvl="0" indent="-3175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Rūpnieciskā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īpašuma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tiesību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nostiprināšana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sym typeface="Armin Grotesk Regular"/>
            </a:endParaRPr>
          </a:p>
          <a:p>
            <a:pPr marL="317500" marR="0" lvl="0" indent="-3175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Sertificēšana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un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testēšana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 </a:t>
            </a:r>
          </a:p>
          <a:p>
            <a:pPr marL="317500" marR="0" lvl="0" indent="-3175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Dizainera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pakalpojums</a:t>
            </a:r>
            <a:endParaRPr lang="lv-LV" sz="2400" dirty="0">
              <a:solidFill>
                <a:srgbClr val="FFFFFF"/>
              </a:solidFill>
              <a:latin typeface="Armin Grotesk Regular"/>
              <a:sym typeface="Armin Grotesk Regular"/>
            </a:endParaRPr>
          </a:p>
          <a:p>
            <a:pPr marL="317500" indent="-317500">
              <a:buClr>
                <a:srgbClr val="7C1752"/>
              </a:buClr>
              <a:buSzPct val="15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Darba alga (</a:t>
            </a:r>
            <a:r>
              <a:rPr lang="lv-LV" sz="2400" dirty="0">
                <a:solidFill>
                  <a:srgbClr val="FFFFFF"/>
                </a:solidFill>
                <a:latin typeface="Armin Grotesk Regular"/>
                <a:sym typeface="Armin Grotesk Regular"/>
              </a:rPr>
              <a:t>a</a:t>
            </a:r>
            <a:r>
              <a:rPr kumimoji="0" lang="lv-LV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ugsti</a:t>
            </a: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 kvalificētam darbiniekam) 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sym typeface="Armin Grotesk Regular"/>
            </a:endParaRPr>
          </a:p>
          <a:p>
            <a:pPr marL="0" marR="577850" lvl="0" indent="127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sym typeface="Armin Grotesk Regular"/>
            </a:endParaRPr>
          </a:p>
        </p:txBody>
      </p:sp>
      <p:sp>
        <p:nvSpPr>
          <p:cNvPr id="326" name="Rectangle"/>
          <p:cNvSpPr/>
          <p:nvPr/>
        </p:nvSpPr>
        <p:spPr>
          <a:xfrm>
            <a:off x="15271979" y="6583111"/>
            <a:ext cx="3877453" cy="5539399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marL="0" marR="0" lvl="0" indent="0" algn="ctr" defTabSz="914400" rtl="0" eaLnBrk="1" fontAlgn="auto" latinLnBrk="0" hangingPunct="0">
              <a:lnSpc>
                <a:spcPts val="4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sz="4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</p:txBody>
      </p:sp>
      <p:sp>
        <p:nvSpPr>
          <p:cNvPr id="327" name="Granti…"/>
          <p:cNvSpPr txBox="1"/>
          <p:nvPr/>
        </p:nvSpPr>
        <p:spPr>
          <a:xfrm>
            <a:off x="15784956" y="7381402"/>
            <a:ext cx="2851498" cy="342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 algn="ctr" eaLnBrk="1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sz="3000" dirty="0" err="1">
                <a:solidFill>
                  <a:srgbClr val="FFFFFF"/>
                </a:solidFill>
                <a:latin typeface="Armin Grotesk UltraBold"/>
                <a:sym typeface="Armin Grotesk UltraBold"/>
              </a:rPr>
              <a:t>Granti</a:t>
            </a:r>
            <a:r>
              <a:rPr sz="3000" dirty="0">
                <a:solidFill>
                  <a:srgbClr val="FFFFFF"/>
                </a:solidFill>
                <a:latin typeface="Armin Grotesk UltraBold"/>
                <a:sym typeface="Armin Grotesk UltraBold"/>
              </a:rPr>
              <a:t> </a:t>
            </a:r>
            <a:br>
              <a:rPr lang="lv-LV" sz="3000" dirty="0">
                <a:solidFill>
                  <a:srgbClr val="FFFFFF"/>
                </a:solidFill>
                <a:latin typeface="Armin Grotesk UltraBold"/>
                <a:sym typeface="Armin Grotesk UltraBold"/>
              </a:rPr>
            </a:br>
            <a:r>
              <a:rPr lang="lv-LV" sz="3000" dirty="0">
                <a:solidFill>
                  <a:srgbClr val="FFFFFF"/>
                </a:solidFill>
                <a:sym typeface="Armin Grotesk UltraBold"/>
              </a:rPr>
              <a:t>5,4</a:t>
            </a:r>
            <a:r>
              <a:rPr sz="3000" dirty="0">
                <a:solidFill>
                  <a:srgbClr val="FFFFFF"/>
                </a:solidFill>
                <a:latin typeface="Armin Grotesk UltraBold"/>
                <a:sym typeface="Armin Grotesk UltraBold"/>
              </a:rPr>
              <a:t> </a:t>
            </a:r>
            <a:r>
              <a:rPr sz="3000" dirty="0" err="1">
                <a:solidFill>
                  <a:srgbClr val="FFFFFF"/>
                </a:solidFill>
                <a:latin typeface="Armin Grotesk UltraBold"/>
                <a:sym typeface="Armin Grotesk UltraBold"/>
              </a:rPr>
              <a:t>milj</a:t>
            </a:r>
            <a:r>
              <a:rPr sz="3000" dirty="0">
                <a:solidFill>
                  <a:srgbClr val="FFFFFF"/>
                </a:solidFill>
                <a:latin typeface="Armin Grotesk UltraBold"/>
                <a:sym typeface="Armin Grotesk UltraBold"/>
              </a:rPr>
              <a:t>. EUR</a:t>
            </a:r>
            <a:endParaRPr lang="lv-LV" sz="3000" dirty="0">
              <a:solidFill>
                <a:srgbClr val="FFFFFF"/>
              </a:solidFill>
              <a:sym typeface="Armin Grotesk UltraBold"/>
            </a:endParaRPr>
          </a:p>
          <a:p>
            <a:pPr lvl="0" algn="ctr" eaLnBrk="1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3000" dirty="0">
              <a:solidFill>
                <a:srgbClr val="FFFFFF"/>
              </a:solidFill>
              <a:sym typeface="Armin Grotesk UltraBold"/>
            </a:endParaRPr>
          </a:p>
          <a:p>
            <a:pPr lvl="0" algn="ctr" eaLnBrk="1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3000" dirty="0">
                <a:solidFill>
                  <a:srgbClr val="FFFFFF"/>
                </a:solidFill>
                <a:sym typeface="Armin Grotesk UltraBold"/>
              </a:rPr>
              <a:t>De </a:t>
            </a:r>
            <a:r>
              <a:rPr lang="lv-LV" sz="3000" dirty="0" err="1">
                <a:solidFill>
                  <a:srgbClr val="FFFFFF"/>
                </a:solidFill>
                <a:sym typeface="Armin Grotesk UltraBold"/>
              </a:rPr>
              <a:t>minimis</a:t>
            </a:r>
            <a:endParaRPr lang="lv-LV" sz="3000" dirty="0">
              <a:solidFill>
                <a:srgbClr val="FFFFFF"/>
              </a:solidFill>
              <a:sym typeface="Armin Grotesk UltraBold"/>
            </a:endParaRPr>
          </a:p>
          <a:p>
            <a:pPr lvl="0" algn="ctr" eaLnBrk="1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3000" dirty="0">
              <a:solidFill>
                <a:srgbClr val="FFFFFF"/>
              </a:solidFill>
              <a:sym typeface="Armin Grotesk UltraBold"/>
            </a:endParaRPr>
          </a:p>
          <a:p>
            <a:pPr lvl="0" algn="ctr" eaLnBrk="1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sz="3000" dirty="0">
                <a:solidFill>
                  <a:srgbClr val="FFFFFF"/>
                </a:solidFill>
                <a:sym typeface="Armin Grotesk UltraBold"/>
              </a:rPr>
              <a:t>Atvērta pieteikšanās</a:t>
            </a:r>
            <a:endParaRPr kumimoji="0" lang="lv-LV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min Grotesk UltraBold"/>
            </a:endParaRPr>
          </a:p>
          <a:p>
            <a:pPr marL="0" marR="0" lvl="0" indent="0" algn="ctr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sz="3000" dirty="0">
              <a:solidFill>
                <a:srgbClr val="FFFFFF"/>
              </a:solidFill>
              <a:latin typeface="Armin Grotesk UltraBold"/>
              <a:sym typeface="Armin Grotesk UltraBold"/>
            </a:endParaRPr>
          </a:p>
          <a:p>
            <a:pPr marL="0" marR="0" lvl="0" indent="0" algn="ctr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0D39CC-8932-2C6F-E237-46D80C8F095C}"/>
              </a:ext>
            </a:extLst>
          </p:cNvPr>
          <p:cNvSpPr txBox="1"/>
          <p:nvPr/>
        </p:nvSpPr>
        <p:spPr>
          <a:xfrm>
            <a:off x="557499" y="9364385"/>
            <a:ext cx="1222363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17500" indent="-317500" algn="just" defTabSz="1109609" hangingPunct="1">
              <a:lnSpc>
                <a:spcPct val="100000"/>
              </a:lnSpc>
              <a:spcBef>
                <a:spcPts val="0"/>
              </a:spcBef>
              <a:buClr>
                <a:srgbClr val="942235"/>
              </a:buClr>
              <a:defRPr sz="3000"/>
            </a:pPr>
            <a:r>
              <a:rPr lang="lv-LV" sz="2400" spc="-4" dirty="0">
                <a:solidFill>
                  <a:srgbClr val="FFFFFF"/>
                </a:solidFill>
                <a:latin typeface="Armin Grotesk Regular"/>
                <a:ea typeface="+mj-ea"/>
                <a:cs typeface="+mj-cs"/>
              </a:rPr>
              <a:t>Atbalsts pieejams līdz 2027. gada 30. aprīlim vai kamēr pieejams finansējums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object 2"/>
          <p:cNvSpPr txBox="1">
            <a:spLocks noGrp="1"/>
          </p:cNvSpPr>
          <p:nvPr>
            <p:ph type="title"/>
          </p:nvPr>
        </p:nvSpPr>
        <p:spPr>
          <a:xfrm>
            <a:off x="1005537" y="672083"/>
            <a:ext cx="12925432" cy="1366520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lnSpc>
                <a:spcPct val="70000"/>
              </a:lnSpc>
              <a:defRPr sz="6200"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rPr lang="lv-LV" dirty="0" err="1"/>
              <a:t>Jaunuzņēmumu</a:t>
            </a:r>
            <a:r>
              <a:rPr lang="lv-LV" dirty="0"/>
              <a:t> atbalsts</a:t>
            </a:r>
          </a:p>
        </p:txBody>
      </p:sp>
      <p:sp>
        <p:nvSpPr>
          <p:cNvPr id="332" name="object 3"/>
          <p:cNvSpPr txBox="1"/>
          <p:nvPr/>
        </p:nvSpPr>
        <p:spPr>
          <a:xfrm>
            <a:off x="1027519" y="1773515"/>
            <a:ext cx="10513318" cy="7755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rgbClr val="A7A7A7"/>
                </a:solidFill>
                <a:latin typeface="Armin Grotesk Regular"/>
                <a:ea typeface="+mj-ea"/>
                <a:cs typeface="+mj-cs"/>
                <a:sym typeface="Armin Grotesk Regular"/>
              </a:rPr>
              <a:t>Mērķis: </a:t>
            </a: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Regular"/>
              </a:rPr>
              <a:t>veicināt  </a:t>
            </a:r>
            <a:r>
              <a:rPr lang="lv-LV" sz="2400" dirty="0" err="1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Regular"/>
              </a:rPr>
              <a:t>jaunuzņēmumu</a:t>
            </a:r>
            <a:r>
              <a:rPr lang="lv-LV" sz="2400" dirty="0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Regular"/>
              </a:rPr>
              <a:t>* veidošanos Latvijā, lai sekmētu pētniecību, kā arī inovatīvu ideju, produktu vai procesu izstrādi un </a:t>
            </a:r>
            <a:r>
              <a:rPr lang="lv-LV" sz="2400" dirty="0" err="1">
                <a:solidFill>
                  <a:srgbClr val="FFFFFF"/>
                </a:solidFill>
                <a:latin typeface="Armin Grotesk Regular"/>
                <a:ea typeface="+mj-ea"/>
                <a:cs typeface="+mj-cs"/>
                <a:sym typeface="Armin Grotesk Regular"/>
              </a:rPr>
              <a:t>komercializāciju</a:t>
            </a:r>
            <a:endParaRPr lang="lv-LV" sz="2400" dirty="0">
              <a:solidFill>
                <a:srgbClr val="FFFFFF"/>
              </a:solidFill>
              <a:latin typeface="Armin Grotesk Regular"/>
              <a:ea typeface="+mj-ea"/>
              <a:cs typeface="+mj-cs"/>
              <a:sym typeface="Armin Grotesk Regular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C2D0DC"/>
              </a:solidFill>
              <a:effectLst/>
              <a:uLnTx/>
              <a:uFillTx/>
              <a:latin typeface="Armin Grotesk Regular"/>
              <a:sym typeface="Armin Grotesk Regular"/>
            </a:endParaRPr>
          </a:p>
          <a:p>
            <a:pPr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lang="lv-LV" sz="2400" dirty="0">
                <a:solidFill>
                  <a:schemeClr val="bg1"/>
                </a:solidFill>
                <a:latin typeface="Armin Grotesk Regular"/>
                <a:ea typeface="+mj-ea"/>
                <a:cs typeface="+mj-cs"/>
                <a:sym typeface="Armin Grotesk Regular"/>
              </a:rPr>
              <a:t>Kvalificēties atbalsta programmai var, ja saņemta kvalificēta riska kapitāla investīcija </a:t>
            </a:r>
            <a:r>
              <a:rPr lang="lv-LV" sz="2400" dirty="0" err="1">
                <a:solidFill>
                  <a:schemeClr val="bg1"/>
                </a:solidFill>
                <a:latin typeface="Armin Grotesk Regular"/>
                <a:ea typeface="+mj-ea"/>
                <a:cs typeface="+mj-cs"/>
                <a:sym typeface="Armin Grotesk Regular"/>
              </a:rPr>
              <a:t>jaunuzņēmumā</a:t>
            </a:r>
            <a:r>
              <a:rPr lang="lv-LV" sz="2400" dirty="0">
                <a:solidFill>
                  <a:schemeClr val="bg1"/>
                </a:solidFill>
                <a:latin typeface="Armin Grotesk Regular"/>
                <a:ea typeface="+mj-ea"/>
                <a:cs typeface="+mj-cs"/>
                <a:sym typeface="Armin Grotesk Regular"/>
              </a:rPr>
              <a:t> vai mātes/meitas uzņēmumā, vai, ja veic inovatīva produkta izstrādi, ražošanu vai attīstību, kur izstrādātais produkts jau ir izmantojams testēšanai pirmajiem klientiem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C2D0DC"/>
              </a:solidFill>
              <a:effectLst/>
              <a:uLnTx/>
              <a:uFillTx/>
              <a:latin typeface="Armin Grotesk Regular"/>
              <a:ea typeface="+mj-ea"/>
              <a:cs typeface="+mj-cs"/>
              <a:sym typeface="Armin Grotesk Regular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A7A7A7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Programmas: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Atbalsts 45% apmērā augsti kvalificētu darba ņēmēju (AKD) atalgojuma izmaksām RIS3 jomās, tikai MVK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lang="lv-LV" sz="2400" dirty="0">
              <a:solidFill>
                <a:srgbClr val="FFFFFF"/>
              </a:solidFill>
              <a:latin typeface="Armin Grotesk Regular"/>
              <a:ea typeface="+mj-ea"/>
              <a:cs typeface="+mj-cs"/>
              <a:sym typeface="Armin Grotesk Regular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C2D0DC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A7A7A7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Armin Grotesk Regular"/>
              </a:rPr>
              <a:t>Nodokļu atvieglojumi:</a:t>
            </a:r>
          </a:p>
          <a:p>
            <a:pPr marL="621631" marR="0" lvl="1" indent="-240631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0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Valsts sociālās apdrošināšanas obligāto iemaksu fiksētais ikmēneša maksājums</a:t>
            </a:r>
          </a:p>
          <a:p>
            <a:pPr marL="621631" marR="0" lvl="1" indent="-240631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0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r>
              <a:rPr kumimoji="0" lang="lv-LV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min Grotesk Regular"/>
                <a:sym typeface="Armin Grotesk Regular"/>
              </a:rPr>
              <a:t>Iedzīvotāju ienākuma nodokļa atlaide</a:t>
            </a:r>
          </a:p>
          <a:p>
            <a:pPr marL="621631" marR="0" lvl="1" indent="-240631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00000"/>
              <a:buFontTx/>
              <a:buChar char="•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sym typeface="Armin Grotesk Regular"/>
            </a:endParaRPr>
          </a:p>
          <a:p>
            <a:pPr marL="381000" marR="0" lvl="1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00000"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sym typeface="Armin Grotesk Regular"/>
            </a:endParaRPr>
          </a:p>
          <a:p>
            <a:pPr marL="381000" marR="0" lvl="1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1752"/>
              </a:buClr>
              <a:buSzPct val="100000"/>
              <a:buFontTx/>
              <a:buNone/>
              <a:tabLst>
                <a:tab pos="381000" algn="l"/>
                <a:tab pos="393700" algn="l"/>
              </a:tabLst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Armin Grotesk Regular"/>
              </a:defRPr>
            </a:pPr>
            <a:endParaRPr kumimoji="0" lang="lv-LV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Regular"/>
              <a:ea typeface="+mj-ea"/>
              <a:cs typeface="+mj-cs"/>
              <a:sym typeface="Armin Grotesk Regular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Helvetica"/>
              </a:rPr>
              <a:t>*</a:t>
            </a:r>
            <a:r>
              <a:rPr kumimoji="0" lang="lv-LV" sz="2400" b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Helvetica"/>
              </a:rPr>
              <a:t>Jaunuzņēmuma</a:t>
            </a:r>
            <a:r>
              <a:rPr kumimoji="0" lang="lv-LV" sz="2400" b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min Grotesk Regular"/>
                <a:ea typeface="+mj-ea"/>
                <a:cs typeface="+mj-cs"/>
                <a:sym typeface="Helvetica"/>
              </a:rPr>
              <a:t> definīcija: Latvijā reģistrēta kapitālsabiedrība ar augstas izaugsmes potenciālu, kuras pamatdarbība ir saistīta ar mērogojamu biznesa modeļu un inovatīvu produktu izstrādi, ražošanu vai attīstību</a:t>
            </a:r>
          </a:p>
        </p:txBody>
      </p:sp>
      <p:pic>
        <p:nvPicPr>
          <p:cNvPr id="333" name="object 5" descr="objec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1366" y="0"/>
            <a:ext cx="6372737" cy="11303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Rectangle"/>
          <p:cNvSpPr/>
          <p:nvPr/>
        </p:nvSpPr>
        <p:spPr>
          <a:xfrm>
            <a:off x="15383671" y="6638268"/>
            <a:ext cx="3877453" cy="5539399"/>
          </a:xfrm>
          <a:prstGeom prst="rect">
            <a:avLst/>
          </a:prstGeom>
          <a:solidFill>
            <a:srgbClr val="FF195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marL="0" marR="0" lvl="0" indent="0" algn="ctr" defTabSz="914400" rtl="0" eaLnBrk="1" fontAlgn="auto" latinLnBrk="0" hangingPunct="0">
              <a:lnSpc>
                <a:spcPts val="4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kumimoji="0" sz="4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</p:txBody>
      </p:sp>
      <p:sp>
        <p:nvSpPr>
          <p:cNvPr id="335" name="Granti…"/>
          <p:cNvSpPr txBox="1"/>
          <p:nvPr/>
        </p:nvSpPr>
        <p:spPr>
          <a:xfrm>
            <a:off x="15758406" y="7451381"/>
            <a:ext cx="2851498" cy="3056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80000"/>
              </a:lnSpc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pPr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dirty="0"/>
              <a:t>Granti AKD                   2,6 milj. EUR</a:t>
            </a:r>
          </a:p>
          <a:p>
            <a:pPr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endParaRPr lang="lv-LV" dirty="0"/>
          </a:p>
          <a:p>
            <a:pPr>
              <a:defRPr sz="3000">
                <a:solidFill>
                  <a:srgbClr val="FFFFFF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pPr>
            <a:r>
              <a:rPr lang="lv-LV" dirty="0"/>
              <a:t>De </a:t>
            </a:r>
            <a:r>
              <a:rPr lang="lv-LV" dirty="0" err="1"/>
              <a:t>minimis</a:t>
            </a:r>
            <a:endParaRPr lang="lv-LV" dirty="0"/>
          </a:p>
          <a:p>
            <a:pPr marL="0" marR="0" lvl="0" indent="0" algn="ctr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min Grotesk UltraBold"/>
            </a:endParaRPr>
          </a:p>
          <a:p>
            <a:pPr marL="0" marR="0" lvl="0" indent="0" algn="ctr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min Grotesk UltraBold"/>
            </a:endParaRPr>
          </a:p>
          <a:p>
            <a:pPr marL="0" marR="0" lvl="0" indent="0" algn="ctr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Armin Grotesk UltraBold"/>
              </a:rPr>
              <a:t>Atvēra</a:t>
            </a:r>
          </a:p>
          <a:p>
            <a:pPr marL="0" marR="0" lvl="0" indent="0" algn="ctr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min Grotesk UltraBold"/>
              <a:sym typeface="Armin Grotesk UltraBold"/>
            </a:endParaRP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object 2"/>
          <p:cNvSpPr/>
          <p:nvPr/>
        </p:nvSpPr>
        <p:spPr>
          <a:xfrm>
            <a:off x="4938" y="-3"/>
            <a:ext cx="20094220" cy="11302211"/>
          </a:xfrm>
          <a:prstGeom prst="rect">
            <a:avLst/>
          </a:prstGeom>
          <a:solidFill>
            <a:srgbClr val="A50B32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Armin Grotesk Regular"/>
              </a:defRPr>
            </a:pPr>
            <a:endParaRPr/>
          </a:p>
        </p:txBody>
      </p:sp>
      <p:sp>
        <p:nvSpPr>
          <p:cNvPr id="338" name="object 3"/>
          <p:cNvSpPr txBox="1">
            <a:spLocks noGrp="1"/>
          </p:cNvSpPr>
          <p:nvPr>
            <p:ph type="title"/>
          </p:nvPr>
        </p:nvSpPr>
        <p:spPr>
          <a:xfrm>
            <a:off x="990580" y="2176269"/>
            <a:ext cx="7283016" cy="4711987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lnSpc>
                <a:spcPct val="70000"/>
              </a:lnSpc>
              <a:defRPr sz="6200">
                <a:solidFill>
                  <a:srgbClr val="A7A7A7"/>
                </a:solidFill>
                <a:latin typeface="Armin Grotesk UltraBold"/>
                <a:ea typeface="Armin Grotesk UltraBold"/>
                <a:cs typeface="Armin Grotesk UltraBold"/>
                <a:sym typeface="Armin Grotesk UltraBold"/>
              </a:defRPr>
            </a:lvl1pPr>
          </a:lstStyle>
          <a:p>
            <a:r>
              <a:t>Paldies par uzmanību!</a:t>
            </a:r>
          </a:p>
        </p:txBody>
      </p:sp>
      <p:grpSp>
        <p:nvGrpSpPr>
          <p:cNvPr id="342" name="object 4"/>
          <p:cNvGrpSpPr/>
          <p:nvPr/>
        </p:nvGrpSpPr>
        <p:grpSpPr>
          <a:xfrm>
            <a:off x="13341090" y="-8"/>
            <a:ext cx="6763015" cy="11303012"/>
            <a:chOff x="0" y="0"/>
            <a:chExt cx="6763013" cy="11303010"/>
          </a:xfrm>
        </p:grpSpPr>
        <p:pic>
          <p:nvPicPr>
            <p:cNvPr id="339" name="object 5" descr="object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-1"/>
              <a:ext cx="6760477" cy="113019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0" name="object 6"/>
            <p:cNvSpPr/>
            <p:nvPr/>
          </p:nvSpPr>
          <p:spPr>
            <a:xfrm>
              <a:off x="39966" y="0"/>
              <a:ext cx="6723048" cy="1130301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min Grotesk Regular"/>
                </a:defRPr>
              </a:pPr>
              <a:endParaRPr/>
            </a:p>
          </p:txBody>
        </p:sp>
        <p:pic>
          <p:nvPicPr>
            <p:cNvPr id="341" name="object 8" descr="object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43242" y="958547"/>
              <a:ext cx="2571438" cy="8944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43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0079" y="2423173"/>
            <a:ext cx="4762502" cy="4762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62235" y="8681773"/>
            <a:ext cx="3357871" cy="1124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4" descr="Picture 4">
            <a:extLst>
              <a:ext uri="{FF2B5EF4-FFF2-40B4-BE49-F238E27FC236}">
                <a16:creationId xmlns:a16="http://schemas.microsoft.com/office/drawing/2014/main" id="{4ADE16E3-179B-B47C-AB08-B78A5F7E9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91116" y="8681774"/>
            <a:ext cx="3357871" cy="11241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Armin Grotesk Regular"/>
        <a:ea typeface="Armin Grotesk Regular"/>
        <a:cs typeface="Armin Grotesk Regular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Armin Grotesk Regular"/>
        <a:ea typeface="Armin Grotesk Regular"/>
        <a:cs typeface="Armin Grotesk Regular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BE63217CAFD80841B6C5D241A50CFA7F" ma:contentTypeVersion="15" ma:contentTypeDescription="Izveidot jaunu dokumentu." ma:contentTypeScope="" ma:versionID="ee180f3f345495251d16054eb978e4a2">
  <xsd:schema xmlns:xsd="http://www.w3.org/2001/XMLSchema" xmlns:xs="http://www.w3.org/2001/XMLSchema" xmlns:p="http://schemas.microsoft.com/office/2006/metadata/properties" xmlns:ns2="025a4f5c-4be8-449c-ae06-0c7a3bb01910" xmlns:ns3="e980bfcb-6c00-41f4-9a96-915eb6333944" targetNamespace="http://schemas.microsoft.com/office/2006/metadata/properties" ma:root="true" ma:fieldsID="66cb8d308c46b21187584ec5cb71f486" ns2:_="" ns3:_="">
    <xsd:import namespace="025a4f5c-4be8-449c-ae06-0c7a3bb01910"/>
    <xsd:import namespace="e980bfcb-6c00-41f4-9a96-915eb63339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Atbild_x012b_gai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5a4f5c-4be8-449c-ae06-0c7a3bb019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Attēlu atzīmes" ma:readOnly="false" ma:fieldId="{5cf76f15-5ced-4ddc-b409-7134ff3c332f}" ma:taxonomyMulti="true" ma:sspId="24be1922-a6d9-4f8f-a0da-19e97035af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Atbild_x012b_gais" ma:index="22" nillable="true" ma:displayName="Atbildīgais" ma:format="Dropdown" ma:list="UserInfo" ma:SharePointGroup="0" ma:internalName="Atbild_x012b_gai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0bfcb-6c00-41f4-9a96-915eb633394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3895b7c-d7ae-4e25-a4b1-ee6e2ce026b9}" ma:internalName="TaxCatchAll" ma:showField="CatchAllData" ma:web="e980bfcb-6c00-41f4-9a96-915eb63339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5a4f5c-4be8-449c-ae06-0c7a3bb01910">
      <Terms xmlns="http://schemas.microsoft.com/office/infopath/2007/PartnerControls"/>
    </lcf76f155ced4ddcb4097134ff3c332f>
    <TaxCatchAll xmlns="e980bfcb-6c00-41f4-9a96-915eb6333944" xsi:nil="true"/>
    <Atbild_x012b_gais xmlns="025a4f5c-4be8-449c-ae06-0c7a3bb01910">
      <UserInfo>
        <DisplayName/>
        <AccountId xsi:nil="true"/>
        <AccountType/>
      </UserInfo>
    </Atbild_x012b_gais>
  </documentManagement>
</p:properties>
</file>

<file path=customXml/itemProps1.xml><?xml version="1.0" encoding="utf-8"?>
<ds:datastoreItem xmlns:ds="http://schemas.openxmlformats.org/officeDocument/2006/customXml" ds:itemID="{EF917F9C-09FA-49A1-8E9B-84DF90B877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5a4f5c-4be8-449c-ae06-0c7a3bb01910"/>
    <ds:schemaRef ds:uri="e980bfcb-6c00-41f4-9a96-915eb63339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594468-0CF0-4B7A-816A-F39CED782E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8AA41D-FC66-43D7-8DCE-9C8D99CF6635}">
  <ds:schemaRefs>
    <ds:schemaRef ds:uri="http://schemas.microsoft.com/office/2006/metadata/properties"/>
    <ds:schemaRef ds:uri="http://schemas.microsoft.com/office/infopath/2007/PartnerControls"/>
    <ds:schemaRef ds:uri="025a4f5c-4be8-449c-ae06-0c7a3bb01910"/>
    <ds:schemaRef ds:uri="e980bfcb-6c00-41f4-9a96-915eb633394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2973</TotalTime>
  <Words>2416</Words>
  <Application>Microsoft Office PowerPoint</Application>
  <PresentationFormat>Custom</PresentationFormat>
  <Paragraphs>394</Paragraphs>
  <Slides>29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Aptos</vt:lpstr>
      <vt:lpstr>Arial</vt:lpstr>
      <vt:lpstr>Armin Grotesk Regular</vt:lpstr>
      <vt:lpstr>Armin Grotesk SemiBold</vt:lpstr>
      <vt:lpstr>Armin Grotesk UltraBold</vt:lpstr>
      <vt:lpstr>Calibri</vt:lpstr>
      <vt:lpstr>Helvetica</vt:lpstr>
      <vt:lpstr>Open Sans</vt:lpstr>
      <vt:lpstr>Office Theme</vt:lpstr>
      <vt:lpstr>LIAA atbalsts </vt:lpstr>
      <vt:lpstr>PowerPoint Presentation</vt:lpstr>
      <vt:lpstr>PowerPoint Presentation</vt:lpstr>
      <vt:lpstr>Atvērta pieteikšanās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LIAA organizētiem nacionālajiem stendiem starptautiskajās izstādēs </vt:lpstr>
      <vt:lpstr>LIAA pārstāvniecības ārvalstīs</vt:lpstr>
      <vt:lpstr>LIAA pārstāvniecības Latvijā</vt:lpstr>
      <vt:lpstr>PowerPoint Presentation</vt:lpstr>
      <vt:lpstr>Inovāciju motivācijas pasākumi</vt:lpstr>
      <vt:lpstr>Mini MBA apmācību kurss “Inovāciju vadība”    </vt:lpstr>
      <vt:lpstr>Atbalsts procesu digitalizācijai</vt:lpstr>
      <vt:lpstr>Atbalsts procesu digitalizācijai</vt:lpstr>
      <vt:lpstr>Atbalstāmās darbības</vt:lpstr>
      <vt:lpstr>Viedās specializācijas stratēģijas jeb RIS3 jomas specializācijas</vt:lpstr>
      <vt:lpstr>Zaļais koridors (fast track investoriem)</vt:lpstr>
      <vt:lpstr>Inovāciju vaučeri</vt:lpstr>
      <vt:lpstr>Jaunuzņēmumu atbalsts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LIAA atbalsts</dc:title>
  <dc:creator>Ieva Šenne</dc:creator>
  <cp:lastModifiedBy>Zigrīda Mikāne</cp:lastModifiedBy>
  <cp:revision>23</cp:revision>
  <dcterms:modified xsi:type="dcterms:W3CDTF">2024-10-28T12:50:14Z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0x010100BE63217CAFD80841B6C5D241A50CFA7F</vt:lpwstr>
  </property>
</Properties>
</file>