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72" r:id="rId11"/>
    <p:sldId id="273" r:id="rId12"/>
    <p:sldId id="271" r:id="rId13"/>
    <p:sldId id="269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a Šmite" userId="ff43933f2fddadda" providerId="LiveId" clId="{7E24AB55-EE70-4979-9191-5E89858A3F41}"/>
    <pc:docChg chg="undo custSel addSld modSld">
      <pc:chgData name="Santa Šmite" userId="ff43933f2fddadda" providerId="LiveId" clId="{7E24AB55-EE70-4979-9191-5E89858A3F41}" dt="2024-09-16T14:03:05.608" v="100" actId="1076"/>
      <pc:docMkLst>
        <pc:docMk/>
      </pc:docMkLst>
      <pc:sldChg chg="modSp mod">
        <pc:chgData name="Santa Šmite" userId="ff43933f2fddadda" providerId="LiveId" clId="{7E24AB55-EE70-4979-9191-5E89858A3F41}" dt="2024-09-16T14:01:46.227" v="90" actId="20577"/>
        <pc:sldMkLst>
          <pc:docMk/>
          <pc:sldMk cId="0" sldId="270"/>
        </pc:sldMkLst>
        <pc:spChg chg="mod">
          <ac:chgData name="Santa Šmite" userId="ff43933f2fddadda" providerId="LiveId" clId="{7E24AB55-EE70-4979-9191-5E89858A3F41}" dt="2024-09-16T14:01:46.227" v="90" actId="20577"/>
          <ac:spMkLst>
            <pc:docMk/>
            <pc:sldMk cId="0" sldId="270"/>
            <ac:spMk id="141" creationId="{00000000-0000-0000-0000-000000000000}"/>
          </ac:spMkLst>
        </pc:spChg>
      </pc:sldChg>
      <pc:sldChg chg="addSp modSp mod">
        <pc:chgData name="Santa Šmite" userId="ff43933f2fddadda" providerId="LiveId" clId="{7E24AB55-EE70-4979-9191-5E89858A3F41}" dt="2024-09-16T13:56:51.099" v="63" actId="20577"/>
        <pc:sldMkLst>
          <pc:docMk/>
          <pc:sldMk cId="543627064" sldId="271"/>
        </pc:sldMkLst>
        <pc:spChg chg="mod">
          <ac:chgData name="Santa Šmite" userId="ff43933f2fddadda" providerId="LiveId" clId="{7E24AB55-EE70-4979-9191-5E89858A3F41}" dt="2024-09-16T13:56:51.099" v="63" actId="20577"/>
          <ac:spMkLst>
            <pc:docMk/>
            <pc:sldMk cId="543627064" sldId="271"/>
            <ac:spMk id="3" creationId="{C2F8E3F9-5BB8-B4D6-EE54-642E61F43C70}"/>
          </ac:spMkLst>
        </pc:spChg>
        <pc:picChg chg="add mod">
          <ac:chgData name="Santa Šmite" userId="ff43933f2fddadda" providerId="LiveId" clId="{7E24AB55-EE70-4979-9191-5E89858A3F41}" dt="2024-09-16T13:56:15.396" v="33" actId="1076"/>
          <ac:picMkLst>
            <pc:docMk/>
            <pc:sldMk cId="543627064" sldId="271"/>
            <ac:picMk id="7" creationId="{A130E5B0-A52C-20C9-634E-96C8AAE65615}"/>
          </ac:picMkLst>
        </pc:picChg>
      </pc:sldChg>
      <pc:sldChg chg="addSp delSp modSp new mod">
        <pc:chgData name="Santa Šmite" userId="ff43933f2fddadda" providerId="LiveId" clId="{7E24AB55-EE70-4979-9191-5E89858A3F41}" dt="2024-09-16T14:01:51.908" v="93" actId="20577"/>
        <pc:sldMkLst>
          <pc:docMk/>
          <pc:sldMk cId="141141018" sldId="272"/>
        </pc:sldMkLst>
        <pc:spChg chg="mod">
          <ac:chgData name="Santa Šmite" userId="ff43933f2fddadda" providerId="LiveId" clId="{7E24AB55-EE70-4979-9191-5E89858A3F41}" dt="2024-09-16T14:01:51.908" v="93" actId="20577"/>
          <ac:spMkLst>
            <pc:docMk/>
            <pc:sldMk cId="141141018" sldId="272"/>
            <ac:spMk id="2" creationId="{BB24C0E9-A201-3642-C569-2322D78BA65F}"/>
          </ac:spMkLst>
        </pc:spChg>
        <pc:spChg chg="add del">
          <ac:chgData name="Santa Šmite" userId="ff43933f2fddadda" providerId="LiveId" clId="{7E24AB55-EE70-4979-9191-5E89858A3F41}" dt="2024-09-16T14:00:50.640" v="66" actId="22"/>
          <ac:spMkLst>
            <pc:docMk/>
            <pc:sldMk cId="141141018" sldId="272"/>
            <ac:spMk id="5" creationId="{5CBB0062-5FD5-A3C8-14E9-CDE3B14FA067}"/>
          </ac:spMkLst>
        </pc:spChg>
        <pc:picChg chg="add mod">
          <ac:chgData name="Santa Šmite" userId="ff43933f2fddadda" providerId="LiveId" clId="{7E24AB55-EE70-4979-9191-5E89858A3F41}" dt="2024-09-16T14:01:25.420" v="69" actId="14100"/>
          <ac:picMkLst>
            <pc:docMk/>
            <pc:sldMk cId="141141018" sldId="272"/>
            <ac:picMk id="7" creationId="{2BADED2A-0518-15A5-A6E9-85FAD8F6DE03}"/>
          </ac:picMkLst>
        </pc:picChg>
      </pc:sldChg>
      <pc:sldChg chg="addSp modSp new mod">
        <pc:chgData name="Santa Šmite" userId="ff43933f2fddadda" providerId="LiveId" clId="{7E24AB55-EE70-4979-9191-5E89858A3F41}" dt="2024-09-16T14:03:05.608" v="100" actId="1076"/>
        <pc:sldMkLst>
          <pc:docMk/>
          <pc:sldMk cId="897538127" sldId="273"/>
        </pc:sldMkLst>
        <pc:spChg chg="mod">
          <ac:chgData name="Santa Šmite" userId="ff43933f2fddadda" providerId="LiveId" clId="{7E24AB55-EE70-4979-9191-5E89858A3F41}" dt="2024-09-16T14:02:38.787" v="99" actId="20577"/>
          <ac:spMkLst>
            <pc:docMk/>
            <pc:sldMk cId="897538127" sldId="273"/>
            <ac:spMk id="2" creationId="{19670204-3C34-E3F4-15EE-EDAD0F4811DC}"/>
          </ac:spMkLst>
        </pc:spChg>
        <pc:picChg chg="add mod">
          <ac:chgData name="Santa Šmite" userId="ff43933f2fddadda" providerId="LiveId" clId="{7E24AB55-EE70-4979-9191-5E89858A3F41}" dt="2024-09-16T14:03:05.608" v="100" actId="1076"/>
          <ac:picMkLst>
            <pc:docMk/>
            <pc:sldMk cId="897538127" sldId="273"/>
            <ac:picMk id="5" creationId="{1D41729F-252A-3530-72C9-6146DE97746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7BA3E-7A31-4449-BA94-31E4FDE5552F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00A54-D143-46D2-B114-D2F28E0906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780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d9d0c51e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d9d0c51e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ed9d0c51e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ed9d0c51e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d9d0c51e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d9d0c51e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d9d0c51e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ed9d0c51e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ed9d0c51e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ed9d0c51e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ed9d0c51e9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ed9d0c51e9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ed9d0c51e9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ed9d0c51e9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ed9d0c51e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ed9d0c51e9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ed9d0c51e9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ed9d0c51e9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6616-AA1C-2043-5C78-E5F76C899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441AF-08BD-29F3-39FE-7EF5FC8BA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C3BC7-2093-E280-6482-32080A87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9F90B-E9C4-0656-E628-B73E65AE3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BCDB8-47ED-064A-D5C9-33A616DC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8891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5CF1C-E909-67ED-450E-2BC419A92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2AF1A-3863-B30C-6BBA-C787C83EE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E9A71-4E84-B7F5-73F0-6E62569B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3BED-9398-3979-B56D-568C988B4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C0173-A793-F8BE-C68E-675932159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2804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A98B-218C-CA62-F0B4-D3CB4623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F4D2E-0A68-6F0C-89C2-647012421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EF1AC-D423-083F-A563-3ADA51C8D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BC4DA-FA5E-1AB6-7537-42214797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B83B1-83F5-5F18-5F9D-E88555836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198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8933-8859-1A62-DB15-3BD7C6AC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524B3-42BE-72F8-D34B-C4BE8E0B0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D785-5063-CE9D-3E22-8F2F93BD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A1D89-F449-A01D-2824-1AB09ECF8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D2CC2-4BBF-D8A7-ACB8-A7101C04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62D76-3EDD-1907-F50A-43E38C80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571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0794-FAE0-827C-B876-53560986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F7BB1-58FB-ED89-9BB0-9FB761C3C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9DF96-1968-B919-2796-E2A78A136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80153F-5717-06A8-804F-5C776CD473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257E91-806C-1166-9F0A-8BBB5ED95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EA2711-9F8C-ACE7-A137-F2506205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69C37-14D7-D066-578C-ED476F45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A7CDF8-46B0-FB27-5E8F-725B71A1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00241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5EA6A-F87D-06C3-7A05-19EB1594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E25CC8-D2A5-49A3-1DDC-B7996622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C9E13-29E6-DDD9-4673-9B598A558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36A46-9535-9585-1374-AA86E658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3895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8062E0-344A-A39C-F968-D0F62DCC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98EDC-50D3-A40F-9B60-12F8391C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83B32-390E-3ADB-1B8C-2006CD2D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1005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AA3D-C36C-D1AC-9510-DD4BDDDC7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8856-0CD4-421C-33EC-6491B8D12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9D491-16DA-8B71-0987-A24F9A294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A9E49C-A458-8EC0-8913-215F0844B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D0446-0F5B-94D9-0462-6E51C927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F0F70-0DB5-4470-67E2-88876013C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5485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157F8-2C2E-20A5-E22C-7DB12609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69613-44BC-A11B-E7AA-735DB9044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5FF3-9ADB-24A0-9A80-333835CBD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4B96A-501B-FE4D-C618-FD01980B6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844E0-646A-2DB8-A69C-7595E998F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AD5773-7837-8BF4-FB01-2147DAA8C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468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F2CB1-C3B7-29D8-E09A-91D38F02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BAC76-01BC-E4F7-5048-8081D2AAC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FAC54-7E40-B360-E701-2B0CB3487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401DF-69FE-3A2C-84A4-4EB4C050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0854D-9DB8-B455-54C8-A93F1328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079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8F3A4D-6950-5CF5-F0D5-550A565A4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BA70C-A15C-1504-531D-D8F7A18AB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153B9-EC71-2F23-8F3D-C4BA839D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707B6-3AC0-7E5D-C452-A77DCFD5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8A02E-C9DB-78BF-5D43-08E43D4E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3068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lv" smtClean="0"/>
              <a:pPr/>
              <a:t>‹#›</a:t>
            </a:fld>
            <a:endParaRPr lang="lv"/>
          </a:p>
        </p:txBody>
      </p:sp>
    </p:spTree>
    <p:extLst>
      <p:ext uri="{BB962C8B-B14F-4D97-AF65-F5344CB8AC3E}">
        <p14:creationId xmlns:p14="http://schemas.microsoft.com/office/powerpoint/2010/main" val="276889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4CAEF5-04B9-484E-413D-C019575A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ABDBF-769D-4B5C-7676-131ACEA9C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A712C-6D5C-5570-746A-F3B15B228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0F4ADA-71AC-4D48-A5F7-BE0D2C6F2367}" type="datetimeFigureOut">
              <a:rPr lang="lv-LV" smtClean="0"/>
              <a:t>16.09.2024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EC904-F5C8-43C9-563E-64CE6F70F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9729F-196B-AFEC-B8C8-49B7D0FA0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44015-B08D-46F4-B810-360B5A04D31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551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11" y="185333"/>
            <a:ext cx="113608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lv"/>
              <a:t>Jēkabpils novada vietējā rīcības grupa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72200" y="4671300"/>
            <a:ext cx="113608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434" y="3584867"/>
            <a:ext cx="4905833" cy="208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00" y="2257834"/>
            <a:ext cx="1447800" cy="12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001" y="2985483"/>
            <a:ext cx="6095999" cy="397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25233" y="885368"/>
            <a:ext cx="9251265" cy="508726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02617" y="23403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lv"/>
              <a:t>VRG Latvijā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1071" y="6091834"/>
            <a:ext cx="3343900" cy="57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6034" y="3748968"/>
            <a:ext cx="3477233" cy="295883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4624433" y="4555384"/>
            <a:ext cx="472000" cy="7132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68" name="Google Shape;68;p14"/>
          <p:cNvSpPr/>
          <p:nvPr/>
        </p:nvSpPr>
        <p:spPr>
          <a:xfrm rot="5400000">
            <a:off x="8058700" y="6150900"/>
            <a:ext cx="472000" cy="71320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6804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Vietējās rīcības grupas (VRG) ir: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lauku iedzīvotāju,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kopienu,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organizāciju,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uzņēmēju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un pašvaldību apvienības,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kas darbojas </a:t>
            </a:r>
            <a:r>
              <a:rPr lang="lv" sz="2133" b="1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noteiktā </a:t>
            </a: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lauku teritorijā un rūpējaties par </a:t>
            </a:r>
            <a:r>
              <a:rPr lang="lv" sz="2133" b="1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lauku attīstības</a:t>
            </a: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jautājumiem. 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00000"/>
              </a:lnSpc>
              <a:buNone/>
            </a:pP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VRG darbības balstās LEADER/</a:t>
            </a:r>
            <a:r>
              <a:rPr lang="lv" sz="2133" b="1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sabiedrības virzītas vietējās attīstības</a:t>
            </a: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pieejā: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izvirzot uz vietējām vajadzībām balstītus mērķus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40256">
              <a:lnSpc>
                <a:spcPct val="100000"/>
              </a:lnSpc>
              <a:buClr>
                <a:schemeClr val="dk1"/>
              </a:buClr>
              <a:buSzPts val="1600"/>
              <a:buFont typeface="Roboto"/>
              <a:buChar char="●"/>
            </a:pPr>
            <a:r>
              <a:rPr lang="lv" sz="2133" dirty="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tiem atbilstošus rīcības plānus.</a:t>
            </a:r>
            <a:endParaRPr sz="2133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00000"/>
              </a:lnSpc>
              <a:buNone/>
            </a:pPr>
            <a:endParaRPr sz="160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endParaRPr sz="1600" dirty="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2097267" y="4787367"/>
            <a:ext cx="9018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067" y="2168367"/>
            <a:ext cx="5548272" cy="30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1071" y="6091834"/>
            <a:ext cx="3343900" cy="576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970" y="1213267"/>
            <a:ext cx="9543367" cy="571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9633" y="185102"/>
            <a:ext cx="10959467" cy="197023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10707333" y="4026700"/>
            <a:ext cx="1328400" cy="818000"/>
          </a:xfrm>
          <a:prstGeom prst="lef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520933" y="3646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ts val="990"/>
            </a:pPr>
            <a:r>
              <a:rPr lang="lv" sz="2960"/>
              <a:t>VRG “Lauku attīstības partnerība “Vidusdaugava”” SVVA padome</a:t>
            </a:r>
            <a:endParaRPr sz="2960"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501" y="1050303"/>
            <a:ext cx="1429600" cy="163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6568" y="1427450"/>
            <a:ext cx="1867233" cy="1356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9121833" y="1128283"/>
            <a:ext cx="2858800" cy="214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</a:pPr>
            <a:endParaRPr sz="1733" b="1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1733" b="1">
                <a:solidFill>
                  <a:srgbClr val="0070C0"/>
                </a:solidFill>
              </a:rPr>
              <a:t>Gvido Liepiņš, Padomes priekšsēdētāja vietnieks, pārstāv lauku uzņēmēju intereses</a:t>
            </a:r>
            <a:endParaRPr sz="933"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201" y="2769167"/>
            <a:ext cx="1497908" cy="119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9167100" y="3231751"/>
            <a:ext cx="2555200" cy="1871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000">
                <a:solidFill>
                  <a:schemeClr val="dk1"/>
                </a:solidFill>
              </a:rPr>
              <a:t>Anita Putka, Padomes loceklis, pārstāv lauku jauniešu intereses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7267" y="3082933"/>
            <a:ext cx="1765861" cy="1460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201" y="4055167"/>
            <a:ext cx="1497900" cy="152982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9167100" y="4774201"/>
            <a:ext cx="2555200" cy="1871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000">
                <a:solidFill>
                  <a:schemeClr val="dk1"/>
                </a:solidFill>
              </a:rPr>
              <a:t>Kārlis Stars, Padomes loceklis, pārstāv Jēkabpils novada pašvaldību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11600" y="4856967"/>
            <a:ext cx="1718733" cy="1738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0199" y="5676201"/>
            <a:ext cx="1497900" cy="113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2002967" y="2885285"/>
            <a:ext cx="4000000" cy="173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400">
                <a:solidFill>
                  <a:schemeClr val="dk1"/>
                </a:solidFill>
              </a:rPr>
              <a:t>Ilze Līce, Padomes loceklis, pārstāv lauku sieviešu intereses</a:t>
            </a:r>
            <a:endParaRPr sz="1067">
              <a:solidFill>
                <a:schemeClr val="dk1"/>
              </a:solidFill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2002967" y="4159852"/>
            <a:ext cx="4000000" cy="121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000">
                <a:solidFill>
                  <a:schemeClr val="dk1"/>
                </a:solidFill>
              </a:rPr>
              <a:t>Jānis Subatiņš, Padomes loceklis, pārstāv lauku teritorijas NVO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2083133" y="5536733"/>
            <a:ext cx="3492000" cy="154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000">
                <a:solidFill>
                  <a:schemeClr val="dk1"/>
                </a:solidFill>
              </a:rPr>
              <a:t>Alfons Žuks, Padomes loceklis, pārstāv Jēkabpils novada pašvaldību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2002967" y="945967"/>
            <a:ext cx="4000000" cy="1818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07000"/>
              </a:lnSpc>
              <a:spcBef>
                <a:spcPts val="1333"/>
              </a:spcBef>
            </a:pPr>
            <a:endParaRPr sz="2667" b="1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Bef>
                <a:spcPts val="1333"/>
              </a:spcBef>
              <a:spcAft>
                <a:spcPts val="1067"/>
              </a:spcAft>
            </a:pPr>
            <a:r>
              <a:rPr lang="lv" sz="2000" b="1">
                <a:solidFill>
                  <a:srgbClr val="0070C0"/>
                </a:solidFill>
              </a:rPr>
              <a:t>Valentīna Čāmāne, Padomes priekšsēdētāja, lauku uzņēmēja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/>
          <p:nvPr/>
        </p:nvSpPr>
        <p:spPr>
          <a:xfrm>
            <a:off x="6674200" y="2318333"/>
            <a:ext cx="6868400" cy="4714000"/>
          </a:xfrm>
          <a:prstGeom prst="ellipse">
            <a:avLst/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10" name="Google Shape;110;p18"/>
          <p:cNvSpPr txBox="1"/>
          <p:nvPr/>
        </p:nvSpPr>
        <p:spPr>
          <a:xfrm>
            <a:off x="775967" y="272633"/>
            <a:ext cx="10685600" cy="7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lv" sz="2960">
                <a:solidFill>
                  <a:schemeClr val="dk1"/>
                </a:solidFill>
              </a:rPr>
              <a:t>VRG “Lauku attīstības partnerība “Vidusdaugava”” darbinieki</a:t>
            </a:r>
            <a:endParaRPr sz="2400"/>
          </a:p>
        </p:txBody>
      </p:sp>
      <p:sp>
        <p:nvSpPr>
          <p:cNvPr id="111" name="Google Shape;111;p18"/>
          <p:cNvSpPr txBox="1"/>
          <p:nvPr/>
        </p:nvSpPr>
        <p:spPr>
          <a:xfrm>
            <a:off x="8258333" y="1825934"/>
            <a:ext cx="36752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 dirty="0">
                <a:solidFill>
                  <a:schemeClr val="dk1"/>
                </a:solidFill>
              </a:rPr>
              <a:t>Santa Šmite, projektu kooordinatore</a:t>
            </a:r>
            <a:endParaRPr sz="1067" dirty="0">
              <a:solidFill>
                <a:schemeClr val="dk1"/>
              </a:solidFill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634500" y="1895267"/>
            <a:ext cx="39324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>
                <a:solidFill>
                  <a:schemeClr val="dk1"/>
                </a:solidFill>
              </a:rPr>
              <a:t>Agita Pleiko, administratīvā direktore</a:t>
            </a:r>
            <a:endParaRPr sz="1067">
              <a:solidFill>
                <a:schemeClr val="dk1"/>
              </a:solidFill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0" y="1004801"/>
            <a:ext cx="2437600" cy="1725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311" y="890686"/>
            <a:ext cx="1613223" cy="192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400" y="2927717"/>
            <a:ext cx="2308584" cy="158943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634500" y="3428985"/>
            <a:ext cx="42336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>
                <a:solidFill>
                  <a:schemeClr val="dk1"/>
                </a:solidFill>
              </a:rPr>
              <a:t>Lāsma Lapiņa, biroja administratore</a:t>
            </a:r>
            <a:endParaRPr sz="1067">
              <a:solidFill>
                <a:schemeClr val="dk1"/>
              </a:solidFill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2311" y="5029007"/>
            <a:ext cx="1613223" cy="167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8381533" y="5772734"/>
            <a:ext cx="40000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 dirty="0">
                <a:solidFill>
                  <a:schemeClr val="dk1"/>
                </a:solidFill>
              </a:rPr>
              <a:t>Madara Borisova, sabiedriskās attiecības</a:t>
            </a:r>
            <a:endParaRPr sz="2400" dirty="0"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1400" y="4681934"/>
            <a:ext cx="2265800" cy="202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2600700" y="5446485"/>
            <a:ext cx="40000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>
                <a:solidFill>
                  <a:schemeClr val="dk1"/>
                </a:solidFill>
              </a:rPr>
              <a:t>Monta Lipša, aktivitāšu koordinatore</a:t>
            </a:r>
            <a:endParaRPr sz="2400"/>
          </a:p>
        </p:txBody>
      </p:sp>
      <p:sp>
        <p:nvSpPr>
          <p:cNvPr id="2" name="Google Shape;111;p18">
            <a:extLst>
              <a:ext uri="{FF2B5EF4-FFF2-40B4-BE49-F238E27FC236}">
                <a16:creationId xmlns:a16="http://schemas.microsoft.com/office/drawing/2014/main" id="{EB6B9300-D4FF-BF0A-8CA1-59DDDCAB4874}"/>
              </a:ext>
            </a:extLst>
          </p:cNvPr>
          <p:cNvSpPr txBox="1"/>
          <p:nvPr/>
        </p:nvSpPr>
        <p:spPr>
          <a:xfrm>
            <a:off x="8516800" y="3553134"/>
            <a:ext cx="3675200" cy="73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lv" sz="1600" dirty="0">
                <a:solidFill>
                  <a:schemeClr val="dk1"/>
                </a:solidFill>
              </a:rPr>
              <a:t>Māra Bitāne, projektu kooordinatore</a:t>
            </a:r>
            <a:endParaRPr sz="1067" dirty="0">
              <a:solidFill>
                <a:schemeClr val="dk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C688F-4BDA-2BF2-A6E4-A84A5B2E6C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2311" y="3074406"/>
            <a:ext cx="1613223" cy="17002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lv"/>
              <a:t>SVVA stratēģija un vīzija par lauku attīstību</a:t>
            </a:r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63272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Bef>
                <a:spcPts val="667"/>
              </a:spcBef>
              <a:buNone/>
            </a:pPr>
            <a:r>
              <a:rPr lang="lv" sz="2667">
                <a:solidFill>
                  <a:schemeClr val="dk1"/>
                </a:solidFill>
              </a:rPr>
              <a:t>Partnerības teritorija ir  daudzveidīga, pievilcīga un ērta dzīves vide, kurā stipras vietējās kopienas un stabila  uzņēmējdarbība sniedz attīstības iespējas ikvienam cilvēkam. </a:t>
            </a:r>
            <a:endParaRPr sz="2667">
              <a:solidFill>
                <a:schemeClr val="dk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67"/>
              </a:spcBef>
              <a:buClr>
                <a:schemeClr val="dk1"/>
              </a:buClr>
              <a:buSzPct val="55000"/>
              <a:buNone/>
            </a:pPr>
            <a:r>
              <a:rPr lang="lv" sz="2667">
                <a:solidFill>
                  <a:schemeClr val="dk1"/>
                </a:solidFill>
              </a:rPr>
              <a:t>Teritorija, kurā </a:t>
            </a:r>
            <a:r>
              <a:rPr lang="lv" sz="2667" b="1" u="sng">
                <a:solidFill>
                  <a:schemeClr val="dk1"/>
                </a:solidFill>
              </a:rPr>
              <a:t>atšķirība transformējas</a:t>
            </a:r>
            <a:r>
              <a:rPr lang="lv" sz="2667" b="1">
                <a:solidFill>
                  <a:schemeClr val="dk1"/>
                </a:solidFill>
              </a:rPr>
              <a:t> </a:t>
            </a:r>
            <a:r>
              <a:rPr lang="lv" sz="2667" b="1" u="sng">
                <a:solidFill>
                  <a:schemeClr val="dk1"/>
                </a:solidFill>
              </a:rPr>
              <a:t>sadarbībā</a:t>
            </a:r>
            <a:r>
              <a:rPr lang="lv" sz="2667">
                <a:solidFill>
                  <a:schemeClr val="dk1"/>
                </a:solidFill>
              </a:rPr>
              <a:t>, radot jaunu pievienoto vērtību.</a:t>
            </a:r>
            <a:endParaRPr sz="2667">
              <a:solidFill>
                <a:schemeClr val="dk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67"/>
              </a:spcBef>
              <a:buClr>
                <a:schemeClr val="dk1"/>
              </a:buClr>
              <a:buSzPct val="55000"/>
              <a:buNone/>
            </a:pPr>
            <a:r>
              <a:rPr lang="lv" sz="2667">
                <a:solidFill>
                  <a:schemeClr val="dk1"/>
                </a:solidFill>
              </a:rPr>
              <a:t>Visām iedzīvotāju grupām ir </a:t>
            </a:r>
            <a:r>
              <a:rPr lang="lv" sz="2667" b="1" u="sng">
                <a:solidFill>
                  <a:schemeClr val="dk1"/>
                </a:solidFill>
              </a:rPr>
              <a:t>pietiekošas</a:t>
            </a:r>
            <a:r>
              <a:rPr lang="lv" sz="2667">
                <a:solidFill>
                  <a:schemeClr val="dk1"/>
                </a:solidFill>
              </a:rPr>
              <a:t> nodarbinātības, izaugsmes un pakalpojumu saņemšanas </a:t>
            </a:r>
            <a:r>
              <a:rPr lang="lv" sz="2667" b="1" u="sng">
                <a:solidFill>
                  <a:schemeClr val="dk1"/>
                </a:solidFill>
              </a:rPr>
              <a:t>iespējas</a:t>
            </a:r>
            <a:r>
              <a:rPr lang="lv" sz="2667">
                <a:solidFill>
                  <a:schemeClr val="dk1"/>
                </a:solidFill>
              </a:rPr>
              <a:t>,  ir attīstīta  sadarbība starp dažādām dzīves sfērām un apdzīvotajām vietām. Publiskā </a:t>
            </a:r>
            <a:r>
              <a:rPr lang="lv" sz="2667" b="1" u="sng">
                <a:solidFill>
                  <a:schemeClr val="dk1"/>
                </a:solidFill>
              </a:rPr>
              <a:t>infrastruktūra kalpo </a:t>
            </a:r>
            <a:r>
              <a:rPr lang="lv" sz="2667">
                <a:solidFill>
                  <a:schemeClr val="dk1"/>
                </a:solidFill>
              </a:rPr>
              <a:t>iedzīvotāju </a:t>
            </a:r>
            <a:r>
              <a:rPr lang="lv" sz="2667" b="1" u="sng">
                <a:solidFill>
                  <a:schemeClr val="dk1"/>
                </a:solidFill>
              </a:rPr>
              <a:t>vajadzībām</a:t>
            </a:r>
            <a:r>
              <a:rPr lang="lv" sz="2667" b="1">
                <a:solidFill>
                  <a:schemeClr val="dk1"/>
                </a:solidFill>
              </a:rPr>
              <a:t> </a:t>
            </a:r>
            <a:r>
              <a:rPr lang="lv" sz="2667">
                <a:solidFill>
                  <a:schemeClr val="dk1"/>
                </a:solidFill>
              </a:rPr>
              <a:t>un atspoguļo vietējo </a:t>
            </a:r>
            <a:r>
              <a:rPr lang="lv" sz="2667" b="1" u="sng">
                <a:solidFill>
                  <a:schemeClr val="dk1"/>
                </a:solidFill>
              </a:rPr>
              <a:t>identitāti</a:t>
            </a:r>
            <a:r>
              <a:rPr lang="lv" sz="2667" u="sng">
                <a:solidFill>
                  <a:schemeClr val="dk1"/>
                </a:solidFill>
              </a:rPr>
              <a:t>.</a:t>
            </a:r>
            <a:endParaRPr sz="2667" u="sng">
              <a:solidFill>
                <a:schemeClr val="dk1"/>
              </a:solidFill>
            </a:endParaRPr>
          </a:p>
          <a:p>
            <a:pPr marL="0" indent="0">
              <a:spcBef>
                <a:spcPts val="1333"/>
              </a:spcBef>
              <a:buClr>
                <a:schemeClr val="dk1"/>
              </a:buClr>
              <a:buSzPct val="55000"/>
              <a:buNone/>
            </a:pPr>
            <a:r>
              <a:rPr lang="lv" sz="2667">
                <a:solidFill>
                  <a:schemeClr val="dk1"/>
                </a:solidFill>
              </a:rPr>
              <a:t>Iedzīvotāju </a:t>
            </a:r>
            <a:r>
              <a:rPr lang="lv" sz="2667" b="1" u="sng">
                <a:solidFill>
                  <a:schemeClr val="dk1"/>
                </a:solidFill>
              </a:rPr>
              <a:t>dzīvesveidu </a:t>
            </a:r>
            <a:r>
              <a:rPr lang="lv" sz="2667" u="sng">
                <a:solidFill>
                  <a:schemeClr val="dk1"/>
                </a:solidFill>
              </a:rPr>
              <a:t> </a:t>
            </a:r>
            <a:r>
              <a:rPr lang="lv" sz="2667" b="1" u="sng">
                <a:solidFill>
                  <a:schemeClr val="dk1"/>
                </a:solidFill>
              </a:rPr>
              <a:t>raksturo </a:t>
            </a:r>
            <a:r>
              <a:rPr lang="lv" sz="2667">
                <a:solidFill>
                  <a:schemeClr val="dk1"/>
                </a:solidFill>
              </a:rPr>
              <a:t>patstāvība, pašvērtības un vietas vērtības apziņa,  atvērtība jaunām iespējām,  sociālā atbildība.</a:t>
            </a:r>
            <a:endParaRPr sz="2667">
              <a:solidFill>
                <a:schemeClr val="dk1"/>
              </a:solidFill>
            </a:endParaRPr>
          </a:p>
          <a:p>
            <a:pPr marL="0" indent="0">
              <a:spcBef>
                <a:spcPts val="1333"/>
              </a:spcBef>
              <a:buClr>
                <a:schemeClr val="dk1"/>
              </a:buClr>
              <a:buSzPct val="42307"/>
              <a:buNone/>
            </a:pPr>
            <a:endParaRPr sz="3467" b="1">
              <a:solidFill>
                <a:schemeClr val="dk1"/>
              </a:solidFill>
            </a:endParaRPr>
          </a:p>
          <a:p>
            <a:pPr marL="0" indent="0"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2076267" y="5977167"/>
            <a:ext cx="9196400" cy="102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1333"/>
              </a:spcBef>
            </a:pPr>
            <a:r>
              <a:rPr lang="lv" sz="3467" b="1">
                <a:solidFill>
                  <a:srgbClr val="0070C0"/>
                </a:solidFill>
              </a:rPr>
              <a:t>MOTO: «LABĀKAIS NO IESPĒJAMĀ»</a:t>
            </a:r>
            <a:endParaRPr sz="2400"/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001" y="1560167"/>
            <a:ext cx="5042801" cy="378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lv" sz="4267"/>
              <a:t>SVVA realizēšanai izvirzītie stratēģiskie mērķi:</a:t>
            </a:r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04692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indent="-491054" algn="just">
              <a:lnSpc>
                <a:spcPct val="115000"/>
              </a:lnSpc>
              <a:spcBef>
                <a:spcPts val="667"/>
              </a:spcBef>
              <a:buClr>
                <a:schemeClr val="dk1"/>
              </a:buClr>
              <a:buSzPts val="2200"/>
            </a:pPr>
            <a:r>
              <a:rPr lang="lv" sz="2933">
                <a:solidFill>
                  <a:schemeClr val="dk1"/>
                </a:solidFill>
              </a:rPr>
              <a:t>M1 Atbalsts uzņēmējdarbības uzsākšanai un attīstībai. </a:t>
            </a:r>
            <a:endParaRPr sz="2933">
              <a:solidFill>
                <a:schemeClr val="dk1"/>
              </a:solidFill>
            </a:endParaRPr>
          </a:p>
          <a:p>
            <a:pPr indent="-491054" algn="just">
              <a:lnSpc>
                <a:spcPct val="115000"/>
              </a:lnSpc>
              <a:buClr>
                <a:schemeClr val="dk1"/>
              </a:buClr>
              <a:buSzPts val="2200"/>
            </a:pPr>
            <a:r>
              <a:rPr lang="lv" sz="2933">
                <a:solidFill>
                  <a:schemeClr val="dk1"/>
                </a:solidFill>
              </a:rPr>
              <a:t>M2 Atbalsts lauku kopienu un jauniešu iniciatīvām.</a:t>
            </a:r>
            <a:endParaRPr sz="2933">
              <a:solidFill>
                <a:schemeClr val="dk1"/>
              </a:solidFill>
            </a:endParaRPr>
          </a:p>
          <a:p>
            <a:pPr indent="-491054" algn="just">
              <a:lnSpc>
                <a:spcPct val="115000"/>
              </a:lnSpc>
              <a:buClr>
                <a:schemeClr val="dk1"/>
              </a:buClr>
              <a:buSzPts val="2200"/>
            </a:pPr>
            <a:r>
              <a:rPr lang="lv" sz="2933">
                <a:solidFill>
                  <a:schemeClr val="dk1"/>
                </a:solidFill>
              </a:rPr>
              <a:t>M3 Atbalsts kultūrai un vietas identitātes stiprināšanai.</a:t>
            </a:r>
            <a:endParaRPr sz="2933">
              <a:solidFill>
                <a:schemeClr val="dk1"/>
              </a:solidFill>
            </a:endParaRPr>
          </a:p>
          <a:p>
            <a:pPr indent="-491054" algn="just">
              <a:lnSpc>
                <a:spcPct val="115000"/>
              </a:lnSpc>
              <a:buClr>
                <a:schemeClr val="dk1"/>
              </a:buClr>
              <a:buSzPts val="2200"/>
            </a:pPr>
            <a:r>
              <a:rPr lang="lv" sz="2933">
                <a:solidFill>
                  <a:schemeClr val="dk1"/>
                </a:solidFill>
              </a:rPr>
              <a:t>M4 Veselīga un ērta dzīves vide.</a:t>
            </a:r>
            <a:endParaRPr sz="2933">
              <a:solidFill>
                <a:schemeClr val="dk1"/>
              </a:solidFill>
            </a:endParaRPr>
          </a:p>
          <a:p>
            <a:pPr marL="0" indent="0">
              <a:spcBef>
                <a:spcPts val="1333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234" y="3880334"/>
            <a:ext cx="4457101" cy="25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1133" y="3840748"/>
            <a:ext cx="4375800" cy="258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lv" dirty="0"/>
              <a:t>Rīcības uzņēmējiem I</a:t>
            </a:r>
            <a:endParaRPr dirty="0"/>
          </a:p>
          <a:p>
            <a:endParaRPr dirty="0"/>
          </a:p>
          <a:p>
            <a:endParaRPr dirty="0"/>
          </a:p>
        </p:txBody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lv" sz="2021" b="1">
                <a:solidFill>
                  <a:schemeClr val="dk1"/>
                </a:solidFill>
              </a:rPr>
              <a:t>R1 «Stiprie un uzņēmīgie» </a:t>
            </a:r>
            <a:endParaRPr sz="2021" b="1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lv" sz="1467" b="1">
                <a:solidFill>
                  <a:schemeClr val="dk1"/>
                </a:solidFill>
              </a:rPr>
              <a:t>(</a:t>
            </a:r>
            <a:r>
              <a:rPr lang="lv" sz="1467" b="1" i="1">
                <a:solidFill>
                  <a:schemeClr val="dk1"/>
                </a:solidFill>
              </a:rPr>
              <a:t>pamata atbalsta intensitāte 40%, ir arī 65% un 75%).Maks. summa 100 000 EUR (ja būvniecība), maks. summa 70 000 EUR (ja pārējais)</a:t>
            </a:r>
            <a:endParaRPr sz="1467" b="1" i="1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733">
              <a:solidFill>
                <a:schemeClr val="dk1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 u="sng">
                <a:solidFill>
                  <a:srgbClr val="3B372A"/>
                </a:solidFill>
              </a:rPr>
              <a:t>Atbalsts individuālajai nodarbinātībai</a:t>
            </a:r>
            <a:r>
              <a:rPr lang="lv" sz="1733">
                <a:solidFill>
                  <a:srgbClr val="3B372A"/>
                </a:solidFill>
              </a:rPr>
              <a:t>, mājražošanai, strādājošo pārkvalifikācijai visu vecumu iedzīvotājiem ar akcentu maiņu no </a:t>
            </a:r>
            <a:r>
              <a:rPr lang="lv" sz="1733" i="1">
                <a:solidFill>
                  <a:srgbClr val="3B372A"/>
                </a:solidFill>
              </a:rPr>
              <a:t>«meklēju darbu» </a:t>
            </a:r>
            <a:r>
              <a:rPr lang="lv" sz="1733">
                <a:solidFill>
                  <a:srgbClr val="3B372A"/>
                </a:solidFill>
              </a:rPr>
              <a:t>uz </a:t>
            </a:r>
            <a:r>
              <a:rPr lang="lv" sz="1733" i="1">
                <a:solidFill>
                  <a:srgbClr val="3B372A"/>
                </a:solidFill>
              </a:rPr>
              <a:t>«izveidoju sev darbavietu». </a:t>
            </a:r>
            <a:endParaRPr sz="1733" i="1">
              <a:solidFill>
                <a:srgbClr val="3B372A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 u="sng">
                <a:solidFill>
                  <a:srgbClr val="3B372A"/>
                </a:solidFill>
              </a:rPr>
              <a:t>Kredītresursu nepieejamība</a:t>
            </a:r>
            <a:r>
              <a:rPr lang="lv" sz="1733">
                <a:solidFill>
                  <a:srgbClr val="3B372A"/>
                </a:solidFill>
              </a:rPr>
              <a:t> lauku teritorijās, potenciālajiem uzņēmējdarbības uzsācējiem </a:t>
            </a:r>
            <a:r>
              <a:rPr lang="lv" sz="1733" u="sng">
                <a:solidFill>
                  <a:srgbClr val="3B372A"/>
                </a:solidFill>
              </a:rPr>
              <a:t>nepietiekams starta finansējums</a:t>
            </a:r>
            <a:r>
              <a:rPr lang="lv" sz="1733">
                <a:solidFill>
                  <a:srgbClr val="3B372A"/>
                </a:solidFill>
              </a:rPr>
              <a:t>.</a:t>
            </a:r>
            <a:endParaRPr sz="1733">
              <a:solidFill>
                <a:srgbClr val="3B372A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>
                <a:solidFill>
                  <a:srgbClr val="3B372A"/>
                </a:solidFill>
              </a:rPr>
              <a:t>Jaunas uzņēmējdarbības </a:t>
            </a:r>
            <a:r>
              <a:rPr lang="lv" sz="1733" u="sng">
                <a:solidFill>
                  <a:srgbClr val="3B372A"/>
                </a:solidFill>
              </a:rPr>
              <a:t>nišas</a:t>
            </a:r>
            <a:r>
              <a:rPr lang="lv" sz="1733">
                <a:solidFill>
                  <a:srgbClr val="3B372A"/>
                </a:solidFill>
              </a:rPr>
              <a:t>, īpaši pakalpojumu nozarē, mobilie pakalpojumi.</a:t>
            </a:r>
            <a:endParaRPr sz="1733">
              <a:solidFill>
                <a:srgbClr val="3B372A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 u="sng">
                <a:solidFill>
                  <a:srgbClr val="3B372A"/>
                </a:solidFill>
              </a:rPr>
              <a:t>ES Zaļā kursa pasākumi</a:t>
            </a:r>
            <a:r>
              <a:rPr lang="lv" sz="1733">
                <a:solidFill>
                  <a:srgbClr val="3B372A"/>
                </a:solidFill>
              </a:rPr>
              <a:t>, energoefektivitāte, ekotehnoloģiju atbalsts. </a:t>
            </a:r>
            <a:endParaRPr sz="1733">
              <a:solidFill>
                <a:srgbClr val="3B372A"/>
              </a:solidFill>
            </a:endParaRPr>
          </a:p>
          <a:p>
            <a:pPr marL="0" indent="0" algn="ctr">
              <a:buNone/>
            </a:pPr>
            <a:endParaRPr sz="1733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lv" sz="2021" b="1">
                <a:solidFill>
                  <a:schemeClr val="dk1"/>
                </a:solidFill>
              </a:rPr>
              <a:t>R2 «Lauku biļete» </a:t>
            </a:r>
            <a:endParaRPr sz="2021" b="1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lv" sz="1467" b="1" i="1">
                <a:solidFill>
                  <a:schemeClr val="dk1"/>
                </a:solidFill>
              </a:rPr>
              <a:t>(pamata atbalsta intensitāte 40%, ir arī 65% un 75%). Maksimāli - fiksētā summa 15000 EUR.)</a:t>
            </a:r>
            <a:endParaRPr sz="1467" b="1" i="1">
              <a:solidFill>
                <a:schemeClr val="dk1"/>
              </a:solidFill>
            </a:endParaRPr>
          </a:p>
          <a:p>
            <a:pPr marL="0" indent="0">
              <a:buNone/>
            </a:pPr>
            <a:endParaRPr sz="2021" b="1">
              <a:solidFill>
                <a:schemeClr val="dk1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>
                <a:solidFill>
                  <a:srgbClr val="3B372A"/>
                </a:solidFill>
              </a:rPr>
              <a:t>Akcentēts atbalsts </a:t>
            </a:r>
            <a:r>
              <a:rPr lang="lv" sz="1733" u="sng">
                <a:solidFill>
                  <a:srgbClr val="3B372A"/>
                </a:solidFill>
              </a:rPr>
              <a:t>jaunajiem uzņēmējiem</a:t>
            </a:r>
            <a:r>
              <a:rPr lang="lv" sz="1733">
                <a:solidFill>
                  <a:srgbClr val="3B372A"/>
                </a:solidFill>
              </a:rPr>
              <a:t>;</a:t>
            </a:r>
            <a:endParaRPr sz="1733">
              <a:solidFill>
                <a:srgbClr val="3B372A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>
                <a:solidFill>
                  <a:srgbClr val="3B372A"/>
                </a:solidFill>
              </a:rPr>
              <a:t>Kvalitatīva </a:t>
            </a:r>
            <a:r>
              <a:rPr lang="lv" sz="1733" u="sng">
                <a:solidFill>
                  <a:srgbClr val="3B372A"/>
                </a:solidFill>
              </a:rPr>
              <a:t>dzīves vide </a:t>
            </a:r>
            <a:r>
              <a:rPr lang="lv" sz="1733">
                <a:solidFill>
                  <a:srgbClr val="3B372A"/>
                </a:solidFill>
              </a:rPr>
              <a:t>ģimenēm ar bērniem, jauniešiem;</a:t>
            </a:r>
            <a:endParaRPr sz="1733">
              <a:solidFill>
                <a:srgbClr val="3B372A"/>
              </a:solidFill>
            </a:endParaRPr>
          </a:p>
          <a:p>
            <a:pPr indent="-398346">
              <a:buClr>
                <a:srgbClr val="3B372A"/>
              </a:buClr>
              <a:buSzPct val="100000"/>
            </a:pPr>
            <a:r>
              <a:rPr lang="lv" sz="1733">
                <a:solidFill>
                  <a:srgbClr val="3B372A"/>
                </a:solidFill>
              </a:rPr>
              <a:t>Teritorijas </a:t>
            </a:r>
            <a:r>
              <a:rPr lang="lv" sz="1733" u="sng">
                <a:solidFill>
                  <a:srgbClr val="3B372A"/>
                </a:solidFill>
              </a:rPr>
              <a:t>pievilcības palielināšana</a:t>
            </a:r>
            <a:r>
              <a:rPr lang="lv" sz="1733">
                <a:solidFill>
                  <a:srgbClr val="3B372A"/>
                </a:solidFill>
              </a:rPr>
              <a:t>, akcentējot kā kvalitatīvu dzīves videi arī attālākos teritorijas pagastus. </a:t>
            </a:r>
            <a:endParaRPr sz="1733">
              <a:solidFill>
                <a:srgbClr val="3B372A"/>
              </a:solidFill>
            </a:endParaRPr>
          </a:p>
          <a:p>
            <a:pPr marL="0" indent="0">
              <a:buNone/>
            </a:pPr>
            <a:endParaRPr sz="1733">
              <a:solidFill>
                <a:srgbClr val="3B372A"/>
              </a:solidFill>
            </a:endParaRPr>
          </a:p>
          <a:p>
            <a:pPr marL="0" indent="0">
              <a:buClr>
                <a:schemeClr val="dk1"/>
              </a:buClr>
              <a:buSzPct val="84615"/>
              <a:buNone/>
            </a:pPr>
            <a:endParaRPr sz="1733">
              <a:solidFill>
                <a:schemeClr val="dk1"/>
              </a:solidFill>
            </a:endParaRPr>
          </a:p>
          <a:p>
            <a:pPr marL="0" indent="0">
              <a:spcAft>
                <a:spcPts val="1600"/>
              </a:spcAft>
              <a:buNone/>
            </a:pPr>
            <a:endParaRPr/>
          </a:p>
        </p:txBody>
      </p:sp>
      <p:sp>
        <p:nvSpPr>
          <p:cNvPr id="143" name="Google Shape;143;p21"/>
          <p:cNvSpPr/>
          <p:nvPr/>
        </p:nvSpPr>
        <p:spPr>
          <a:xfrm>
            <a:off x="9561241" y="5663200"/>
            <a:ext cx="3978400" cy="3138400"/>
          </a:xfrm>
          <a:prstGeom prst="ellipse">
            <a:avLst/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1071" y="6091834"/>
            <a:ext cx="3343900" cy="576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C0E9-A201-3642-C569-2322D78B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Rīcības uzņēmējiem II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3283E-58D3-2854-71AB-14C06E997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DED2A-0518-15A5-A6E9-85FAD8F6D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3" y="1356968"/>
            <a:ext cx="11744681" cy="490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0204-3C34-E3F4-15EE-EDAD0F481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Rīcības uzņēmējiem III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7B88E-71FD-4D19-C480-CF54DDEDC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41729F-252A-3530-72C9-6146DE977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59" y="1961929"/>
            <a:ext cx="10431331" cy="316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DD4-C79A-8283-6820-9CB407C6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AKTUĀLAIS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8E3F9-5BB8-B4D6-EE54-642E61F43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4756475" cy="4555200"/>
          </a:xfrm>
        </p:spPr>
        <p:txBody>
          <a:bodyPr/>
          <a:lstStyle/>
          <a:p>
            <a:pPr algn="just"/>
            <a:r>
              <a:rPr lang="lv-LV" dirty="0"/>
              <a:t>ŠĪ GADA OTKTOBRĪ tiks izsludināta </a:t>
            </a:r>
            <a:r>
              <a:rPr lang="lv-LV" b="1" dirty="0"/>
              <a:t>nepātrauktā uzņēmējdarbības kārta</a:t>
            </a:r>
          </a:p>
          <a:p>
            <a:endParaRPr lang="lv-LV" dirty="0"/>
          </a:p>
          <a:p>
            <a:endParaRPr lang="lv-LV" dirty="0"/>
          </a:p>
          <a:p>
            <a:r>
              <a:rPr lang="lv-LV" dirty="0"/>
              <a:t>Visa informācija: https://www.vidusdaugavasnvo.lv/lv/leader</a:t>
            </a:r>
          </a:p>
          <a:p>
            <a:pPr marL="152396" indent="0">
              <a:buNone/>
            </a:pPr>
            <a:endParaRPr lang="lv-LV" dirty="0"/>
          </a:p>
        </p:txBody>
      </p:sp>
      <p:pic>
        <p:nvPicPr>
          <p:cNvPr id="4" name="Google Shape;144;p21">
            <a:extLst>
              <a:ext uri="{FF2B5EF4-FFF2-40B4-BE49-F238E27FC236}">
                <a16:creationId xmlns:a16="http://schemas.microsoft.com/office/drawing/2014/main" id="{057B755C-1E49-CE20-5EAC-87AA7DDAA42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11071" y="6091834"/>
            <a:ext cx="3343900" cy="5764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3;p21">
            <a:extLst>
              <a:ext uri="{FF2B5EF4-FFF2-40B4-BE49-F238E27FC236}">
                <a16:creationId xmlns:a16="http://schemas.microsoft.com/office/drawing/2014/main" id="{EB141E95-5D8B-71EE-2410-4A8BAD1F28E3}"/>
              </a:ext>
            </a:extLst>
          </p:cNvPr>
          <p:cNvSpPr/>
          <p:nvPr/>
        </p:nvSpPr>
        <p:spPr>
          <a:xfrm>
            <a:off x="9561241" y="5663200"/>
            <a:ext cx="3978400" cy="3138400"/>
          </a:xfrm>
          <a:prstGeom prst="ellipse">
            <a:avLst/>
          </a:prstGeom>
          <a:gradFill>
            <a:gsLst>
              <a:gs pos="0">
                <a:srgbClr val="F4FF83"/>
              </a:gs>
              <a:gs pos="100000">
                <a:srgbClr val="E1F60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30E5B0-A52C-20C9-634E-96C8AAE65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359" y="1352953"/>
            <a:ext cx="5114016" cy="388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27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endParaRPr/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184" y="1858283"/>
            <a:ext cx="10565365" cy="185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768" y="4539134"/>
            <a:ext cx="4905833" cy="208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2100" y="4218767"/>
            <a:ext cx="1447800" cy="12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3667" y="4079134"/>
            <a:ext cx="3911632" cy="25481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4C422D-4B73-D583-772B-3F16998B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lv-LV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499</Words>
  <Application>Microsoft Office PowerPoint</Application>
  <PresentationFormat>Widescreen</PresentationFormat>
  <Paragraphs>64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Roboto</vt:lpstr>
      <vt:lpstr>Office Theme</vt:lpstr>
      <vt:lpstr>Jēkabpils novada vietējā rīcības grupa</vt:lpstr>
      <vt:lpstr>VRG Latvijā</vt:lpstr>
      <vt:lpstr>PowerPoint Presentation</vt:lpstr>
      <vt:lpstr>PowerPoint Presentation</vt:lpstr>
      <vt:lpstr>VRG “Lauku attīstības partnerība “Vidusdaugava”” SVVA padome</vt:lpstr>
      <vt:lpstr>PowerPoint Presentation</vt:lpstr>
      <vt:lpstr>SVVA stratēģija un vīzija par lauku attīstību</vt:lpstr>
      <vt:lpstr>SVVA realizēšanai izvirzītie stratēģiskie mērķi:</vt:lpstr>
      <vt:lpstr>Rīcības uzņēmējiem I  </vt:lpstr>
      <vt:lpstr>Rīcības uzņēmējiem II</vt:lpstr>
      <vt:lpstr>Rīcības uzņēmējiem III</vt:lpstr>
      <vt:lpstr>AKTUĀLAIS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Santa Šmite</dc:creator>
  <cp:lastModifiedBy>Santa Šmite</cp:lastModifiedBy>
  <cp:revision>1</cp:revision>
  <dcterms:created xsi:type="dcterms:W3CDTF">2024-09-16T13:50:04Z</dcterms:created>
  <dcterms:modified xsi:type="dcterms:W3CDTF">2024-09-16T14:03:11Z</dcterms:modified>
</cp:coreProperties>
</file>